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5"/>
    <p:sldMasterId id="2147483668" r:id="rId6"/>
  </p:sldMasterIdLst>
  <p:notesMasterIdLst>
    <p:notesMasterId r:id="rId27"/>
  </p:notesMasterIdLst>
  <p:handoutMasterIdLst>
    <p:handoutMasterId r:id="rId28"/>
  </p:handoutMasterIdLst>
  <p:sldIdLst>
    <p:sldId id="256" r:id="rId7"/>
    <p:sldId id="274" r:id="rId8"/>
    <p:sldId id="272" r:id="rId9"/>
    <p:sldId id="258" r:id="rId10"/>
    <p:sldId id="259" r:id="rId11"/>
    <p:sldId id="257" r:id="rId12"/>
    <p:sldId id="260" r:id="rId13"/>
    <p:sldId id="273" r:id="rId14"/>
    <p:sldId id="263" r:id="rId15"/>
    <p:sldId id="271" r:id="rId16"/>
    <p:sldId id="264" r:id="rId17"/>
    <p:sldId id="261" r:id="rId18"/>
    <p:sldId id="266" r:id="rId19"/>
    <p:sldId id="267" r:id="rId20"/>
    <p:sldId id="268" r:id="rId21"/>
    <p:sldId id="270" r:id="rId22"/>
    <p:sldId id="262" r:id="rId23"/>
    <p:sldId id="265"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6933" autoAdjust="0"/>
  </p:normalViewPr>
  <p:slideViewPr>
    <p:cSldViewPr snapToGrid="0">
      <p:cViewPr varScale="1">
        <p:scale>
          <a:sx n="69" d="100"/>
          <a:sy n="69" d="100"/>
        </p:scale>
        <p:origin x="744"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howGuides="1">
      <p:cViewPr varScale="1">
        <p:scale>
          <a:sx n="172" d="100"/>
          <a:sy n="172" d="100"/>
        </p:scale>
        <p:origin x="53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hyperlink" Target="mailto:jhkst187@mail.rmu.edu" TargetMode="External"/><Relationship Id="rId2" Type="http://schemas.openxmlformats.org/officeDocument/2006/relationships/hyperlink" Target="mailto:f.hoffman@fifthdomainsolutions.com" TargetMode="External"/><Relationship Id="rId1" Type="http://schemas.openxmlformats.org/officeDocument/2006/relationships/hyperlink" Target="mailto:cjwang@mitre.org" TargetMode="External"/><Relationship Id="rId4" Type="http://schemas.openxmlformats.org/officeDocument/2006/relationships/hyperlink" Target="mailto:alim@mitre.org"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mailto:alim@mitre.org" TargetMode="External"/><Relationship Id="rId2" Type="http://schemas.openxmlformats.org/officeDocument/2006/relationships/hyperlink" Target="mailto:f.hoffman@fifthdomainsolutions.com" TargetMode="External"/><Relationship Id="rId1" Type="http://schemas.openxmlformats.org/officeDocument/2006/relationships/hyperlink" Target="mailto:cjwang@mitre.org" TargetMode="External"/><Relationship Id="rId4" Type="http://schemas.openxmlformats.org/officeDocument/2006/relationships/hyperlink" Target="mailto:jhkst187@mail.rmu.edu"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D2696-FF30-4015-9328-80EA39B8D943}"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B512600C-F6EC-41D5-83A8-3C06F7C7A0F2}">
      <dgm:prSet phldrT="[Text]"/>
      <dgm:spPr>
        <a:solidFill>
          <a:schemeClr val="tx2">
            <a:alpha val="90000"/>
          </a:schemeClr>
        </a:solidFill>
      </dgm:spPr>
      <dgm:t>
        <a:bodyPr/>
        <a:lstStyle/>
        <a:p>
          <a:r>
            <a:rPr lang="en-US" dirty="0">
              <a:solidFill>
                <a:schemeClr val="bg1"/>
              </a:solidFill>
            </a:rPr>
            <a:t>1. Introduction to the A2E Model</a:t>
          </a:r>
        </a:p>
      </dgm:t>
    </dgm:pt>
    <dgm:pt modelId="{D94F4D3F-CCC0-4F5D-AD2E-33DDE388A25A}" type="parTrans" cxnId="{16110BF8-F9EA-4DF2-83E6-2B4D5A756144}">
      <dgm:prSet/>
      <dgm:spPr/>
      <dgm:t>
        <a:bodyPr/>
        <a:lstStyle/>
        <a:p>
          <a:endParaRPr lang="en-US"/>
        </a:p>
      </dgm:t>
    </dgm:pt>
    <dgm:pt modelId="{20589902-A74E-4EB4-8BDC-AEDF386EA56E}" type="sibTrans" cxnId="{16110BF8-F9EA-4DF2-83E6-2B4D5A756144}">
      <dgm:prSet/>
      <dgm:spPr/>
      <dgm:t>
        <a:bodyPr/>
        <a:lstStyle/>
        <a:p>
          <a:endParaRPr lang="en-US"/>
        </a:p>
      </dgm:t>
    </dgm:pt>
    <dgm:pt modelId="{77CA9EC0-44B6-43DF-8ED0-4C46AFCCABC6}">
      <dgm:prSet phldrT="[Text]"/>
      <dgm:spPr>
        <a:solidFill>
          <a:schemeClr val="accent4">
            <a:alpha val="90000"/>
          </a:schemeClr>
        </a:solidFill>
      </dgm:spPr>
      <dgm:t>
        <a:bodyPr/>
        <a:lstStyle/>
        <a:p>
          <a:r>
            <a:rPr lang="en-US" dirty="0">
              <a:solidFill>
                <a:schemeClr val="tx1"/>
              </a:solidFill>
            </a:rPr>
            <a:t>2. Application of the A2E Model</a:t>
          </a:r>
        </a:p>
      </dgm:t>
    </dgm:pt>
    <dgm:pt modelId="{013B165C-78B1-4170-A08E-93754A6BFF19}" type="parTrans" cxnId="{F2372145-E74B-49EE-899F-215A5559CA39}">
      <dgm:prSet/>
      <dgm:spPr/>
      <dgm:t>
        <a:bodyPr/>
        <a:lstStyle/>
        <a:p>
          <a:endParaRPr lang="en-US"/>
        </a:p>
      </dgm:t>
    </dgm:pt>
    <dgm:pt modelId="{3584A35E-7CEA-4933-AEF6-06F45A5DF3B0}" type="sibTrans" cxnId="{F2372145-E74B-49EE-899F-215A5559CA39}">
      <dgm:prSet/>
      <dgm:spPr/>
      <dgm:t>
        <a:bodyPr/>
        <a:lstStyle/>
        <a:p>
          <a:endParaRPr lang="en-US"/>
        </a:p>
      </dgm:t>
    </dgm:pt>
    <dgm:pt modelId="{95F353B3-1CDC-4B8E-A880-0288EA434286}" type="pres">
      <dgm:prSet presAssocID="{D8AD2696-FF30-4015-9328-80EA39B8D943}" presName="Name0" presStyleCnt="0">
        <dgm:presLayoutVars>
          <dgm:dir/>
          <dgm:resizeHandles val="exact"/>
        </dgm:presLayoutVars>
      </dgm:prSet>
      <dgm:spPr/>
    </dgm:pt>
    <dgm:pt modelId="{516DD4AA-692A-47BF-A5FA-1BC1275ECEFF}" type="pres">
      <dgm:prSet presAssocID="{B512600C-F6EC-41D5-83A8-3C06F7C7A0F2}" presName="composite" presStyleCnt="0"/>
      <dgm:spPr/>
    </dgm:pt>
    <dgm:pt modelId="{E7A9AFCA-94AF-4C2E-8E68-05C8E3C0BDC9}" type="pres">
      <dgm:prSet presAssocID="{B512600C-F6EC-41D5-83A8-3C06F7C7A0F2}" presName="bgChev" presStyleLbl="node1" presStyleIdx="0" presStyleCnt="2"/>
      <dgm:spPr>
        <a:solidFill>
          <a:schemeClr val="tx2"/>
        </a:solidFill>
      </dgm:spPr>
    </dgm:pt>
    <dgm:pt modelId="{18EE360C-E9E9-4742-93A7-B920D95BBCB3}" type="pres">
      <dgm:prSet presAssocID="{B512600C-F6EC-41D5-83A8-3C06F7C7A0F2}" presName="txNode" presStyleLbl="fgAcc1" presStyleIdx="0" presStyleCnt="2">
        <dgm:presLayoutVars>
          <dgm:bulletEnabled val="1"/>
        </dgm:presLayoutVars>
      </dgm:prSet>
      <dgm:spPr/>
    </dgm:pt>
    <dgm:pt modelId="{80364131-5E67-407C-A6DF-9A7207FD1C76}" type="pres">
      <dgm:prSet presAssocID="{20589902-A74E-4EB4-8BDC-AEDF386EA56E}" presName="compositeSpace" presStyleCnt="0"/>
      <dgm:spPr/>
    </dgm:pt>
    <dgm:pt modelId="{55B66790-9C92-4757-9589-1DB0A7385442}" type="pres">
      <dgm:prSet presAssocID="{77CA9EC0-44B6-43DF-8ED0-4C46AFCCABC6}" presName="composite" presStyleCnt="0"/>
      <dgm:spPr/>
    </dgm:pt>
    <dgm:pt modelId="{6A9C7185-0925-4B23-85C9-0E55ADB63C9F}" type="pres">
      <dgm:prSet presAssocID="{77CA9EC0-44B6-43DF-8ED0-4C46AFCCABC6}" presName="bgChev" presStyleLbl="node1" presStyleIdx="1" presStyleCnt="2"/>
      <dgm:spPr>
        <a:solidFill>
          <a:schemeClr val="accent4"/>
        </a:solidFill>
      </dgm:spPr>
    </dgm:pt>
    <dgm:pt modelId="{F1A9B3EA-6532-497A-B43F-A9F45065FE30}" type="pres">
      <dgm:prSet presAssocID="{77CA9EC0-44B6-43DF-8ED0-4C46AFCCABC6}" presName="txNode" presStyleLbl="fgAcc1" presStyleIdx="1" presStyleCnt="2">
        <dgm:presLayoutVars>
          <dgm:bulletEnabled val="1"/>
        </dgm:presLayoutVars>
      </dgm:prSet>
      <dgm:spPr/>
    </dgm:pt>
  </dgm:ptLst>
  <dgm:cxnLst>
    <dgm:cxn modelId="{5614BD14-EDCC-47A9-8893-2E150AB7FDF9}" type="presOf" srcId="{B512600C-F6EC-41D5-83A8-3C06F7C7A0F2}" destId="{18EE360C-E9E9-4742-93A7-B920D95BBCB3}" srcOrd="0" destOrd="0" presId="urn:microsoft.com/office/officeart/2005/8/layout/chevronAccent+Icon"/>
    <dgm:cxn modelId="{F2372145-E74B-49EE-899F-215A5559CA39}" srcId="{D8AD2696-FF30-4015-9328-80EA39B8D943}" destId="{77CA9EC0-44B6-43DF-8ED0-4C46AFCCABC6}" srcOrd="1" destOrd="0" parTransId="{013B165C-78B1-4170-A08E-93754A6BFF19}" sibTransId="{3584A35E-7CEA-4933-AEF6-06F45A5DF3B0}"/>
    <dgm:cxn modelId="{923CB29A-2226-4D95-98A8-0B5D24B78437}" type="presOf" srcId="{D8AD2696-FF30-4015-9328-80EA39B8D943}" destId="{95F353B3-1CDC-4B8E-A880-0288EA434286}" srcOrd="0" destOrd="0" presId="urn:microsoft.com/office/officeart/2005/8/layout/chevronAccent+Icon"/>
    <dgm:cxn modelId="{16110BF8-F9EA-4DF2-83E6-2B4D5A756144}" srcId="{D8AD2696-FF30-4015-9328-80EA39B8D943}" destId="{B512600C-F6EC-41D5-83A8-3C06F7C7A0F2}" srcOrd="0" destOrd="0" parTransId="{D94F4D3F-CCC0-4F5D-AD2E-33DDE388A25A}" sibTransId="{20589902-A74E-4EB4-8BDC-AEDF386EA56E}"/>
    <dgm:cxn modelId="{6C9621FA-3DEC-483E-B681-33D5EEE59A9E}" type="presOf" srcId="{77CA9EC0-44B6-43DF-8ED0-4C46AFCCABC6}" destId="{F1A9B3EA-6532-497A-B43F-A9F45065FE30}" srcOrd="0" destOrd="0" presId="urn:microsoft.com/office/officeart/2005/8/layout/chevronAccent+Icon"/>
    <dgm:cxn modelId="{466E80F0-89FD-4B39-ACB3-EB871793C97A}" type="presParOf" srcId="{95F353B3-1CDC-4B8E-A880-0288EA434286}" destId="{516DD4AA-692A-47BF-A5FA-1BC1275ECEFF}" srcOrd="0" destOrd="0" presId="urn:microsoft.com/office/officeart/2005/8/layout/chevronAccent+Icon"/>
    <dgm:cxn modelId="{3A2CEF0E-3D18-473D-A844-4D9CD0C0047D}" type="presParOf" srcId="{516DD4AA-692A-47BF-A5FA-1BC1275ECEFF}" destId="{E7A9AFCA-94AF-4C2E-8E68-05C8E3C0BDC9}" srcOrd="0" destOrd="0" presId="urn:microsoft.com/office/officeart/2005/8/layout/chevronAccent+Icon"/>
    <dgm:cxn modelId="{2AE48D63-2EE0-4043-B879-CB901B9FD5DC}" type="presParOf" srcId="{516DD4AA-692A-47BF-A5FA-1BC1275ECEFF}" destId="{18EE360C-E9E9-4742-93A7-B920D95BBCB3}" srcOrd="1" destOrd="0" presId="urn:microsoft.com/office/officeart/2005/8/layout/chevronAccent+Icon"/>
    <dgm:cxn modelId="{AC28A81C-4731-4EA5-A73F-91793DB023A3}" type="presParOf" srcId="{95F353B3-1CDC-4B8E-A880-0288EA434286}" destId="{80364131-5E67-407C-A6DF-9A7207FD1C76}" srcOrd="1" destOrd="0" presId="urn:microsoft.com/office/officeart/2005/8/layout/chevronAccent+Icon"/>
    <dgm:cxn modelId="{FA8F1E59-9EE0-4906-BC77-EF26103D12A4}" type="presParOf" srcId="{95F353B3-1CDC-4B8E-A880-0288EA434286}" destId="{55B66790-9C92-4757-9589-1DB0A7385442}" srcOrd="2" destOrd="0" presId="urn:microsoft.com/office/officeart/2005/8/layout/chevronAccent+Icon"/>
    <dgm:cxn modelId="{4DE03042-5F5A-4A10-B800-F0D03B173794}" type="presParOf" srcId="{55B66790-9C92-4757-9589-1DB0A7385442}" destId="{6A9C7185-0925-4B23-85C9-0E55ADB63C9F}" srcOrd="0" destOrd="0" presId="urn:microsoft.com/office/officeart/2005/8/layout/chevronAccent+Icon"/>
    <dgm:cxn modelId="{ECBDC894-383D-4285-950D-765D80BA7835}" type="presParOf" srcId="{55B66790-9C92-4757-9589-1DB0A7385442}" destId="{F1A9B3EA-6532-497A-B43F-A9F45065FE30}"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13850-3ED4-48C9-A8F6-9F423D86D98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659CCFB-A687-401B-9B71-9E4978ECDF11}">
      <dgm:prSet phldrT="[Text]"/>
      <dgm:spPr>
        <a:solidFill>
          <a:schemeClr val="tx2"/>
        </a:solidFill>
      </dgm:spPr>
      <dgm:t>
        <a:bodyPr/>
        <a:lstStyle/>
        <a:p>
          <a:r>
            <a:rPr lang="en-US" dirty="0"/>
            <a:t>Chaojie (Jay) Wang</a:t>
          </a:r>
        </a:p>
      </dgm:t>
    </dgm:pt>
    <dgm:pt modelId="{A9689B72-DEDA-4B58-8A16-99051DC2DE29}" type="parTrans" cxnId="{3F82F3B5-5E99-4E13-9DD8-A6397D8CC0FD}">
      <dgm:prSet/>
      <dgm:spPr/>
      <dgm:t>
        <a:bodyPr/>
        <a:lstStyle/>
        <a:p>
          <a:endParaRPr lang="en-US"/>
        </a:p>
      </dgm:t>
    </dgm:pt>
    <dgm:pt modelId="{B93955DE-FD1B-43C5-BAC1-6064080F1B67}" type="sibTrans" cxnId="{3F82F3B5-5E99-4E13-9DD8-A6397D8CC0FD}">
      <dgm:prSet/>
      <dgm:spPr/>
      <dgm:t>
        <a:bodyPr/>
        <a:lstStyle/>
        <a:p>
          <a:endParaRPr lang="en-US"/>
        </a:p>
      </dgm:t>
    </dgm:pt>
    <dgm:pt modelId="{35B07868-7890-4011-AEEB-A51B175336BD}">
      <dgm:prSet phldrT="[Text]"/>
      <dgm:spPr>
        <a:solidFill>
          <a:schemeClr val="accent4">
            <a:alpha val="90000"/>
          </a:schemeClr>
        </a:solidFill>
      </dgm:spPr>
      <dgm:t>
        <a:bodyPr/>
        <a:lstStyle/>
        <a:p>
          <a:r>
            <a:rPr lang="en-US" altLang="zh-CN" b="0" dirty="0"/>
            <a:t>Fifth Domain Solutions LLC, USA</a:t>
          </a:r>
          <a:endParaRPr lang="en-US" dirty="0"/>
        </a:p>
      </dgm:t>
    </dgm:pt>
    <dgm:pt modelId="{838626CC-AB59-41B9-8317-144AFDBD52D7}" type="parTrans" cxnId="{42B03D80-C0C7-49A1-823D-1BA9A5D05122}">
      <dgm:prSet/>
      <dgm:spPr/>
      <dgm:t>
        <a:bodyPr/>
        <a:lstStyle/>
        <a:p>
          <a:endParaRPr lang="en-US"/>
        </a:p>
      </dgm:t>
    </dgm:pt>
    <dgm:pt modelId="{2F850F69-6E13-4175-A0F4-7B49425A816E}" type="sibTrans" cxnId="{42B03D80-C0C7-49A1-823D-1BA9A5D05122}">
      <dgm:prSet/>
      <dgm:spPr/>
      <dgm:t>
        <a:bodyPr/>
        <a:lstStyle/>
        <a:p>
          <a:endParaRPr lang="en-US"/>
        </a:p>
      </dgm:t>
    </dgm:pt>
    <dgm:pt modelId="{A9875D8B-E55D-48F4-9FC6-977381414F26}">
      <dgm:prSet phldrT="[Text]"/>
      <dgm:spPr>
        <a:solidFill>
          <a:schemeClr val="tx2"/>
        </a:solidFill>
      </dgm:spPr>
      <dgm:t>
        <a:bodyPr/>
        <a:lstStyle/>
        <a:p>
          <a:r>
            <a:rPr lang="en-US" dirty="0"/>
            <a:t>Alvi Lim</a:t>
          </a:r>
        </a:p>
      </dgm:t>
    </dgm:pt>
    <dgm:pt modelId="{EA187EFE-9F74-4104-B82F-69BFB783776C}" type="parTrans" cxnId="{5D60BCB1-D051-480F-8131-DFC44E029C2C}">
      <dgm:prSet/>
      <dgm:spPr/>
      <dgm:t>
        <a:bodyPr/>
        <a:lstStyle/>
        <a:p>
          <a:endParaRPr lang="en-US"/>
        </a:p>
      </dgm:t>
    </dgm:pt>
    <dgm:pt modelId="{B546FC0E-BD5F-49BF-9487-38390190BEAB}" type="sibTrans" cxnId="{5D60BCB1-D051-480F-8131-DFC44E029C2C}">
      <dgm:prSet/>
      <dgm:spPr/>
      <dgm:t>
        <a:bodyPr/>
        <a:lstStyle/>
        <a:p>
          <a:endParaRPr lang="en-US"/>
        </a:p>
      </dgm:t>
    </dgm:pt>
    <dgm:pt modelId="{0C38D59E-FD02-4383-B0A0-B172E578484A}">
      <dgm:prSet phldrT="[Text]"/>
      <dgm:spPr>
        <a:solidFill>
          <a:schemeClr val="accent4">
            <a:alpha val="90000"/>
          </a:schemeClr>
        </a:solidFill>
      </dgm:spPr>
      <dgm:t>
        <a:bodyPr/>
        <a:lstStyle/>
        <a:p>
          <a:r>
            <a:rPr lang="en-US" altLang="zh-CN" b="0" dirty="0"/>
            <a:t>The MITRE Corporation, USA</a:t>
          </a:r>
          <a:endParaRPr lang="en-US" dirty="0"/>
        </a:p>
      </dgm:t>
    </dgm:pt>
    <dgm:pt modelId="{77EBE2BC-420B-4BBF-893F-FC00A4B5EAE7}" type="parTrans" cxnId="{E08C43EC-BA64-4C27-B220-B92910602AD9}">
      <dgm:prSet/>
      <dgm:spPr/>
      <dgm:t>
        <a:bodyPr/>
        <a:lstStyle/>
        <a:p>
          <a:endParaRPr lang="en-US"/>
        </a:p>
      </dgm:t>
    </dgm:pt>
    <dgm:pt modelId="{5EB00D66-11EF-4891-9FB7-45C53F5BEE57}" type="sibTrans" cxnId="{E08C43EC-BA64-4C27-B220-B92910602AD9}">
      <dgm:prSet/>
      <dgm:spPr/>
      <dgm:t>
        <a:bodyPr/>
        <a:lstStyle/>
        <a:p>
          <a:endParaRPr lang="en-US"/>
        </a:p>
      </dgm:t>
    </dgm:pt>
    <dgm:pt modelId="{3FB33636-6273-4A6A-BB7C-4A5615B336BF}">
      <dgm:prSet phldrT="[Text]"/>
      <dgm:spPr>
        <a:solidFill>
          <a:schemeClr val="tx2"/>
        </a:solidFill>
      </dgm:spPr>
      <dgm:t>
        <a:bodyPr/>
        <a:lstStyle/>
        <a:p>
          <a:r>
            <a:rPr lang="en-US" dirty="0" err="1"/>
            <a:t>Jin</a:t>
          </a:r>
          <a:r>
            <a:rPr lang="en-US" dirty="0"/>
            <a:t> Kwon</a:t>
          </a:r>
        </a:p>
      </dgm:t>
    </dgm:pt>
    <dgm:pt modelId="{D7C1CE7A-89DB-4184-9B22-07B018BAAA89}" type="parTrans" cxnId="{F467D034-1B5D-465D-ABE5-E1043F0B5C51}">
      <dgm:prSet/>
      <dgm:spPr/>
      <dgm:t>
        <a:bodyPr/>
        <a:lstStyle/>
        <a:p>
          <a:endParaRPr lang="en-US"/>
        </a:p>
      </dgm:t>
    </dgm:pt>
    <dgm:pt modelId="{DBA73E9C-9A68-4C79-9645-A471301A0FEB}" type="sibTrans" cxnId="{F467D034-1B5D-465D-ABE5-E1043F0B5C51}">
      <dgm:prSet/>
      <dgm:spPr/>
      <dgm:t>
        <a:bodyPr/>
        <a:lstStyle/>
        <a:p>
          <a:endParaRPr lang="en-US"/>
        </a:p>
      </dgm:t>
    </dgm:pt>
    <dgm:pt modelId="{7C106A47-9BC7-4561-845D-AF94273FBC60}">
      <dgm:prSet phldrT="[Text]"/>
      <dgm:spPr>
        <a:solidFill>
          <a:schemeClr val="accent4">
            <a:alpha val="90000"/>
          </a:schemeClr>
        </a:solidFill>
      </dgm:spPr>
      <dgm:t>
        <a:bodyPr/>
        <a:lstStyle/>
        <a:p>
          <a:pPr>
            <a:buNone/>
          </a:pPr>
          <a:r>
            <a:rPr lang="en-US" altLang="zh-CN" b="0" dirty="0"/>
            <a:t>Robert Morris University, USA</a:t>
          </a:r>
          <a:endParaRPr lang="en-US" dirty="0"/>
        </a:p>
      </dgm:t>
    </dgm:pt>
    <dgm:pt modelId="{1E05BDA8-2BD4-4175-8238-BBBBFA73F482}" type="parTrans" cxnId="{5786938D-D581-4739-8BE4-4A1FF7332A6D}">
      <dgm:prSet/>
      <dgm:spPr/>
      <dgm:t>
        <a:bodyPr/>
        <a:lstStyle/>
        <a:p>
          <a:endParaRPr lang="en-US"/>
        </a:p>
      </dgm:t>
    </dgm:pt>
    <dgm:pt modelId="{6E28CC8F-F54B-4890-8B45-9794ABBAF363}" type="sibTrans" cxnId="{5786938D-D581-4739-8BE4-4A1FF7332A6D}">
      <dgm:prSet/>
      <dgm:spPr/>
      <dgm:t>
        <a:bodyPr/>
        <a:lstStyle/>
        <a:p>
          <a:endParaRPr lang="en-US"/>
        </a:p>
      </dgm:t>
    </dgm:pt>
    <dgm:pt modelId="{6B8B3246-48F1-4C21-9F17-768BCDD6A7D4}">
      <dgm:prSet phldrT="[Text]"/>
      <dgm:spPr>
        <a:solidFill>
          <a:schemeClr val="tx2"/>
        </a:solidFill>
      </dgm:spPr>
      <dgm:t>
        <a:bodyPr/>
        <a:lstStyle/>
        <a:p>
          <a:r>
            <a:rPr lang="en-US" dirty="0"/>
            <a:t>Fred Hoffman</a:t>
          </a:r>
        </a:p>
      </dgm:t>
    </dgm:pt>
    <dgm:pt modelId="{4193EBA2-353F-4F02-BF99-E26022C23149}" type="parTrans" cxnId="{DDF36BAF-3264-41C5-B76B-2A9B50B47E7F}">
      <dgm:prSet/>
      <dgm:spPr/>
      <dgm:t>
        <a:bodyPr/>
        <a:lstStyle/>
        <a:p>
          <a:endParaRPr lang="en-US"/>
        </a:p>
      </dgm:t>
    </dgm:pt>
    <dgm:pt modelId="{68B8889C-8EB1-46A9-8520-821022FC10DB}" type="sibTrans" cxnId="{DDF36BAF-3264-41C5-B76B-2A9B50B47E7F}">
      <dgm:prSet/>
      <dgm:spPr/>
      <dgm:t>
        <a:bodyPr/>
        <a:lstStyle/>
        <a:p>
          <a:endParaRPr lang="en-US"/>
        </a:p>
      </dgm:t>
    </dgm:pt>
    <dgm:pt modelId="{D9789E63-AB57-42F6-8EFF-DCF04D6054C9}">
      <dgm:prSet phldrT="[Text]"/>
      <dgm:spPr>
        <a:solidFill>
          <a:schemeClr val="accent4">
            <a:alpha val="90000"/>
          </a:schemeClr>
        </a:solidFill>
      </dgm:spPr>
      <dgm:t>
        <a:bodyPr/>
        <a:lstStyle/>
        <a:p>
          <a:r>
            <a:rPr lang="en-US" dirty="0"/>
            <a:t>The MITRE Corporation, USA</a:t>
          </a:r>
        </a:p>
      </dgm:t>
    </dgm:pt>
    <dgm:pt modelId="{569F457B-B4A6-449A-83E7-1AE1D461C46A}" type="parTrans" cxnId="{92394838-61AF-461E-838D-54DA0E731DB8}">
      <dgm:prSet/>
      <dgm:spPr/>
      <dgm:t>
        <a:bodyPr/>
        <a:lstStyle/>
        <a:p>
          <a:endParaRPr lang="en-US"/>
        </a:p>
      </dgm:t>
    </dgm:pt>
    <dgm:pt modelId="{784151E0-E1F7-4457-B575-889D4EE95607}" type="sibTrans" cxnId="{92394838-61AF-461E-838D-54DA0E731DB8}">
      <dgm:prSet/>
      <dgm:spPr/>
      <dgm:t>
        <a:bodyPr/>
        <a:lstStyle/>
        <a:p>
          <a:endParaRPr lang="en-US"/>
        </a:p>
      </dgm:t>
    </dgm:pt>
    <dgm:pt modelId="{8E4097B7-2E27-4E6F-B63D-7E07F0E65F11}">
      <dgm:prSet phldrT="[Text]"/>
      <dgm:spPr>
        <a:solidFill>
          <a:schemeClr val="accent4">
            <a:alpha val="90000"/>
          </a:schemeClr>
        </a:solidFill>
      </dgm:spPr>
      <dgm:t>
        <a:bodyPr/>
        <a:lstStyle/>
        <a:p>
          <a:r>
            <a:rPr lang="en-US" dirty="0">
              <a:hlinkClick xmlns:r="http://schemas.openxmlformats.org/officeDocument/2006/relationships" r:id="rId1"/>
            </a:rPr>
            <a:t>cjwang@mitre.org</a:t>
          </a:r>
          <a:endParaRPr lang="en-US" dirty="0"/>
        </a:p>
      </dgm:t>
    </dgm:pt>
    <dgm:pt modelId="{28F8ECB6-16B9-40D9-A776-AE7A75E6B82C}" type="parTrans" cxnId="{017D4178-6322-40AE-855E-016B8518F9B3}">
      <dgm:prSet/>
      <dgm:spPr/>
      <dgm:t>
        <a:bodyPr/>
        <a:lstStyle/>
        <a:p>
          <a:endParaRPr lang="en-US"/>
        </a:p>
      </dgm:t>
    </dgm:pt>
    <dgm:pt modelId="{B3180427-F03E-40AE-9DA3-E17806BAF5A1}" type="sibTrans" cxnId="{017D4178-6322-40AE-855E-016B8518F9B3}">
      <dgm:prSet/>
      <dgm:spPr/>
      <dgm:t>
        <a:bodyPr/>
        <a:lstStyle/>
        <a:p>
          <a:endParaRPr lang="en-US"/>
        </a:p>
      </dgm:t>
    </dgm:pt>
    <dgm:pt modelId="{E9AC5DA1-D5C0-449E-8ED1-D13091BC6406}">
      <dgm:prSet phldrT="[Text]"/>
      <dgm:spPr>
        <a:solidFill>
          <a:schemeClr val="accent4">
            <a:alpha val="90000"/>
          </a:schemeClr>
        </a:solidFill>
      </dgm:spPr>
      <dgm:t>
        <a:bodyPr/>
        <a:lstStyle/>
        <a:p>
          <a:r>
            <a:rPr lang="en-US" altLang="zh-CN" b="0" dirty="0"/>
            <a:t> </a:t>
          </a:r>
          <a:r>
            <a:rPr lang="en-US" altLang="zh-CN" b="0" dirty="0">
              <a:hlinkClick xmlns:r="http://schemas.openxmlformats.org/officeDocument/2006/relationships" r:id="rId2"/>
            </a:rPr>
            <a:t>f.hoffman@fifthdomainsolutions.com</a:t>
          </a:r>
          <a:endParaRPr lang="en-US" dirty="0"/>
        </a:p>
      </dgm:t>
    </dgm:pt>
    <dgm:pt modelId="{79D118E0-9EF3-4185-A7E2-B4B3C735DB86}" type="parTrans" cxnId="{9F57CD9C-9382-4D5D-B9A4-704B0BC2875C}">
      <dgm:prSet/>
      <dgm:spPr/>
      <dgm:t>
        <a:bodyPr/>
        <a:lstStyle/>
        <a:p>
          <a:endParaRPr lang="en-US"/>
        </a:p>
      </dgm:t>
    </dgm:pt>
    <dgm:pt modelId="{909524B7-BB0B-4178-A119-708EDEC1D836}" type="sibTrans" cxnId="{9F57CD9C-9382-4D5D-B9A4-704B0BC2875C}">
      <dgm:prSet/>
      <dgm:spPr/>
      <dgm:t>
        <a:bodyPr/>
        <a:lstStyle/>
        <a:p>
          <a:endParaRPr lang="en-US"/>
        </a:p>
      </dgm:t>
    </dgm:pt>
    <dgm:pt modelId="{5249B594-2977-4116-AF0E-7B6AB7E2C778}">
      <dgm:prSet phldrT="[Text]"/>
      <dgm:spPr>
        <a:solidFill>
          <a:schemeClr val="accent4">
            <a:alpha val="90000"/>
          </a:schemeClr>
        </a:solidFill>
      </dgm:spPr>
      <dgm:t>
        <a:bodyPr/>
        <a:lstStyle/>
        <a:p>
          <a:pPr>
            <a:buNone/>
          </a:pPr>
          <a:r>
            <a:rPr lang="en-US" altLang="zh-CN" b="0" dirty="0">
              <a:hlinkClick xmlns:r="http://schemas.openxmlformats.org/officeDocument/2006/relationships" r:id="rId3"/>
            </a:rPr>
            <a:t>jhkst187@mail.rmu.edu</a:t>
          </a:r>
          <a:endParaRPr lang="en-US" dirty="0"/>
        </a:p>
      </dgm:t>
    </dgm:pt>
    <dgm:pt modelId="{D6B64A91-4FB2-4605-AC80-011BD7A48C63}" type="parTrans" cxnId="{12C8F5A4-A19B-4705-B3B5-07A9C12CB064}">
      <dgm:prSet/>
      <dgm:spPr/>
      <dgm:t>
        <a:bodyPr/>
        <a:lstStyle/>
        <a:p>
          <a:endParaRPr lang="en-US"/>
        </a:p>
      </dgm:t>
    </dgm:pt>
    <dgm:pt modelId="{F3F6A36E-3873-4F0F-9CCD-E478FA5D271A}" type="sibTrans" cxnId="{12C8F5A4-A19B-4705-B3B5-07A9C12CB064}">
      <dgm:prSet/>
      <dgm:spPr/>
      <dgm:t>
        <a:bodyPr/>
        <a:lstStyle/>
        <a:p>
          <a:endParaRPr lang="en-US"/>
        </a:p>
      </dgm:t>
    </dgm:pt>
    <dgm:pt modelId="{7F60090A-BC9C-4559-8665-A4A75AD61261}">
      <dgm:prSet phldrT="[Text]"/>
      <dgm:spPr>
        <a:solidFill>
          <a:schemeClr val="accent4">
            <a:alpha val="90000"/>
          </a:schemeClr>
        </a:solidFill>
      </dgm:spPr>
      <dgm:t>
        <a:bodyPr/>
        <a:lstStyle/>
        <a:p>
          <a:r>
            <a:rPr lang="en-US" altLang="zh-CN" b="0" dirty="0">
              <a:hlinkClick xmlns:r="http://schemas.openxmlformats.org/officeDocument/2006/relationships" r:id="rId4"/>
            </a:rPr>
            <a:t>alim@mitre.org</a:t>
          </a:r>
          <a:endParaRPr lang="en-US" dirty="0"/>
        </a:p>
      </dgm:t>
    </dgm:pt>
    <dgm:pt modelId="{218B1AEF-7FF6-4F64-B73C-1659BF821F30}" type="parTrans" cxnId="{E635804B-1C87-4C8E-8734-0C112A6BFEC4}">
      <dgm:prSet/>
      <dgm:spPr/>
      <dgm:t>
        <a:bodyPr/>
        <a:lstStyle/>
        <a:p>
          <a:endParaRPr lang="en-US"/>
        </a:p>
      </dgm:t>
    </dgm:pt>
    <dgm:pt modelId="{FF930444-6B52-4C76-8B29-FB014632891F}" type="sibTrans" cxnId="{E635804B-1C87-4C8E-8734-0C112A6BFEC4}">
      <dgm:prSet/>
      <dgm:spPr/>
      <dgm:t>
        <a:bodyPr/>
        <a:lstStyle/>
        <a:p>
          <a:endParaRPr lang="en-US"/>
        </a:p>
      </dgm:t>
    </dgm:pt>
    <dgm:pt modelId="{FE83433E-A33C-450D-9BB3-8F897E04BDDB}" type="pres">
      <dgm:prSet presAssocID="{81613850-3ED4-48C9-A8F6-9F423D86D988}" presName="Name0" presStyleCnt="0">
        <dgm:presLayoutVars>
          <dgm:dir/>
          <dgm:animLvl val="lvl"/>
          <dgm:resizeHandles val="exact"/>
        </dgm:presLayoutVars>
      </dgm:prSet>
      <dgm:spPr/>
    </dgm:pt>
    <dgm:pt modelId="{F02389F1-B14D-4F10-A1CF-384FBBFF0BFE}" type="pres">
      <dgm:prSet presAssocID="{2659CCFB-A687-401B-9B71-9E4978ECDF11}" presName="linNode" presStyleCnt="0"/>
      <dgm:spPr/>
    </dgm:pt>
    <dgm:pt modelId="{E931A392-8B55-40A7-A43E-11B062E51271}" type="pres">
      <dgm:prSet presAssocID="{2659CCFB-A687-401B-9B71-9E4978ECDF11}" presName="parentText" presStyleLbl="node1" presStyleIdx="0" presStyleCnt="4">
        <dgm:presLayoutVars>
          <dgm:chMax val="1"/>
          <dgm:bulletEnabled val="1"/>
        </dgm:presLayoutVars>
      </dgm:prSet>
      <dgm:spPr/>
    </dgm:pt>
    <dgm:pt modelId="{6665BEA5-5E98-4245-981F-76A4E1D25747}" type="pres">
      <dgm:prSet presAssocID="{2659CCFB-A687-401B-9B71-9E4978ECDF11}" presName="descendantText" presStyleLbl="alignAccFollowNode1" presStyleIdx="0" presStyleCnt="4">
        <dgm:presLayoutVars>
          <dgm:bulletEnabled val="1"/>
        </dgm:presLayoutVars>
      </dgm:prSet>
      <dgm:spPr/>
    </dgm:pt>
    <dgm:pt modelId="{AF0CBAD9-366A-4E97-928D-6E305D28A6FD}" type="pres">
      <dgm:prSet presAssocID="{B93955DE-FD1B-43C5-BAC1-6064080F1B67}" presName="sp" presStyleCnt="0"/>
      <dgm:spPr/>
    </dgm:pt>
    <dgm:pt modelId="{1039E9AF-FA65-4B81-BA2E-94D18386828D}" type="pres">
      <dgm:prSet presAssocID="{6B8B3246-48F1-4C21-9F17-768BCDD6A7D4}" presName="linNode" presStyleCnt="0"/>
      <dgm:spPr/>
    </dgm:pt>
    <dgm:pt modelId="{AD3B63E3-EDF9-408B-8693-8EE7796A1FE6}" type="pres">
      <dgm:prSet presAssocID="{6B8B3246-48F1-4C21-9F17-768BCDD6A7D4}" presName="parentText" presStyleLbl="node1" presStyleIdx="1" presStyleCnt="4">
        <dgm:presLayoutVars>
          <dgm:chMax val="1"/>
          <dgm:bulletEnabled val="1"/>
        </dgm:presLayoutVars>
      </dgm:prSet>
      <dgm:spPr/>
    </dgm:pt>
    <dgm:pt modelId="{573CA34A-0A62-4F7D-8763-FDC876CDE028}" type="pres">
      <dgm:prSet presAssocID="{6B8B3246-48F1-4C21-9F17-768BCDD6A7D4}" presName="descendantText" presStyleLbl="alignAccFollowNode1" presStyleIdx="1" presStyleCnt="4">
        <dgm:presLayoutVars>
          <dgm:bulletEnabled val="1"/>
        </dgm:presLayoutVars>
      </dgm:prSet>
      <dgm:spPr/>
    </dgm:pt>
    <dgm:pt modelId="{22CF2B0A-3D4D-4FE0-8386-E058069EA15B}" type="pres">
      <dgm:prSet presAssocID="{68B8889C-8EB1-46A9-8520-821022FC10DB}" presName="sp" presStyleCnt="0"/>
      <dgm:spPr/>
    </dgm:pt>
    <dgm:pt modelId="{F626582A-346F-4B34-8F92-D988E05D523C}" type="pres">
      <dgm:prSet presAssocID="{A9875D8B-E55D-48F4-9FC6-977381414F26}" presName="linNode" presStyleCnt="0"/>
      <dgm:spPr/>
    </dgm:pt>
    <dgm:pt modelId="{5F0F233A-3BE9-4E26-B080-E96B4D69997E}" type="pres">
      <dgm:prSet presAssocID="{A9875D8B-E55D-48F4-9FC6-977381414F26}" presName="parentText" presStyleLbl="node1" presStyleIdx="2" presStyleCnt="4">
        <dgm:presLayoutVars>
          <dgm:chMax val="1"/>
          <dgm:bulletEnabled val="1"/>
        </dgm:presLayoutVars>
      </dgm:prSet>
      <dgm:spPr/>
    </dgm:pt>
    <dgm:pt modelId="{AF8C909A-CE68-4B3C-99B1-DA3BB704452F}" type="pres">
      <dgm:prSet presAssocID="{A9875D8B-E55D-48F4-9FC6-977381414F26}" presName="descendantText" presStyleLbl="alignAccFollowNode1" presStyleIdx="2" presStyleCnt="4">
        <dgm:presLayoutVars>
          <dgm:bulletEnabled val="1"/>
        </dgm:presLayoutVars>
      </dgm:prSet>
      <dgm:spPr/>
    </dgm:pt>
    <dgm:pt modelId="{F39ED3E3-8942-41F5-86D4-1A4440E12214}" type="pres">
      <dgm:prSet presAssocID="{B546FC0E-BD5F-49BF-9487-38390190BEAB}" presName="sp" presStyleCnt="0"/>
      <dgm:spPr/>
    </dgm:pt>
    <dgm:pt modelId="{CD6C7A9E-5A99-46B2-A4CA-655DA1E45E77}" type="pres">
      <dgm:prSet presAssocID="{3FB33636-6273-4A6A-BB7C-4A5615B336BF}" presName="linNode" presStyleCnt="0"/>
      <dgm:spPr/>
    </dgm:pt>
    <dgm:pt modelId="{CCED8E4D-1770-45E1-956E-948D01A1B673}" type="pres">
      <dgm:prSet presAssocID="{3FB33636-6273-4A6A-BB7C-4A5615B336BF}" presName="parentText" presStyleLbl="node1" presStyleIdx="3" presStyleCnt="4">
        <dgm:presLayoutVars>
          <dgm:chMax val="1"/>
          <dgm:bulletEnabled val="1"/>
        </dgm:presLayoutVars>
      </dgm:prSet>
      <dgm:spPr/>
    </dgm:pt>
    <dgm:pt modelId="{11F1D85A-B440-4859-884F-AE0C4592A758}" type="pres">
      <dgm:prSet presAssocID="{3FB33636-6273-4A6A-BB7C-4A5615B336BF}" presName="descendantText" presStyleLbl="alignAccFollowNode1" presStyleIdx="3" presStyleCnt="4">
        <dgm:presLayoutVars>
          <dgm:bulletEnabled val="1"/>
        </dgm:presLayoutVars>
      </dgm:prSet>
      <dgm:spPr/>
    </dgm:pt>
  </dgm:ptLst>
  <dgm:cxnLst>
    <dgm:cxn modelId="{E0B8E520-34DA-4496-AF2A-51BBAC5F1E9D}" type="presOf" srcId="{7C106A47-9BC7-4561-845D-AF94273FBC60}" destId="{11F1D85A-B440-4859-884F-AE0C4592A758}" srcOrd="0" destOrd="0" presId="urn:microsoft.com/office/officeart/2005/8/layout/vList5"/>
    <dgm:cxn modelId="{FB10CC29-8532-49D9-8375-78A1B82D2172}" type="presOf" srcId="{35B07868-7890-4011-AEEB-A51B175336BD}" destId="{573CA34A-0A62-4F7D-8763-FDC876CDE028}" srcOrd="0" destOrd="0" presId="urn:microsoft.com/office/officeart/2005/8/layout/vList5"/>
    <dgm:cxn modelId="{E9BFC231-3376-477F-93A8-F195A43CFB35}" type="presOf" srcId="{8E4097B7-2E27-4E6F-B63D-7E07F0E65F11}" destId="{6665BEA5-5E98-4245-981F-76A4E1D25747}" srcOrd="0" destOrd="1" presId="urn:microsoft.com/office/officeart/2005/8/layout/vList5"/>
    <dgm:cxn modelId="{C8B68133-EA36-45FF-B571-5BF12B2A8B60}" type="presOf" srcId="{6B8B3246-48F1-4C21-9F17-768BCDD6A7D4}" destId="{AD3B63E3-EDF9-408B-8693-8EE7796A1FE6}" srcOrd="0" destOrd="0" presId="urn:microsoft.com/office/officeart/2005/8/layout/vList5"/>
    <dgm:cxn modelId="{F467D034-1B5D-465D-ABE5-E1043F0B5C51}" srcId="{81613850-3ED4-48C9-A8F6-9F423D86D988}" destId="{3FB33636-6273-4A6A-BB7C-4A5615B336BF}" srcOrd="3" destOrd="0" parTransId="{D7C1CE7A-89DB-4184-9B22-07B018BAAA89}" sibTransId="{DBA73E9C-9A68-4C79-9645-A471301A0FEB}"/>
    <dgm:cxn modelId="{92394838-61AF-461E-838D-54DA0E731DB8}" srcId="{2659CCFB-A687-401B-9B71-9E4978ECDF11}" destId="{D9789E63-AB57-42F6-8EFF-DCF04D6054C9}" srcOrd="0" destOrd="0" parTransId="{569F457B-B4A6-449A-83E7-1AE1D461C46A}" sibTransId="{784151E0-E1F7-4457-B575-889D4EE95607}"/>
    <dgm:cxn modelId="{8A490F5C-59E8-4BAB-A0B5-09508584BEE2}" type="presOf" srcId="{81613850-3ED4-48C9-A8F6-9F423D86D988}" destId="{FE83433E-A33C-450D-9BB3-8F897E04BDDB}" srcOrd="0" destOrd="0" presId="urn:microsoft.com/office/officeart/2005/8/layout/vList5"/>
    <dgm:cxn modelId="{CACC415C-AA64-4E58-A5E6-066C84186739}" type="presOf" srcId="{3FB33636-6273-4A6A-BB7C-4A5615B336BF}" destId="{CCED8E4D-1770-45E1-956E-948D01A1B673}" srcOrd="0" destOrd="0" presId="urn:microsoft.com/office/officeart/2005/8/layout/vList5"/>
    <dgm:cxn modelId="{E635804B-1C87-4C8E-8734-0C112A6BFEC4}" srcId="{A9875D8B-E55D-48F4-9FC6-977381414F26}" destId="{7F60090A-BC9C-4559-8665-A4A75AD61261}" srcOrd="1" destOrd="0" parTransId="{218B1AEF-7FF6-4F64-B73C-1659BF821F30}" sibTransId="{FF930444-6B52-4C76-8B29-FB014632891F}"/>
    <dgm:cxn modelId="{017D4178-6322-40AE-855E-016B8518F9B3}" srcId="{2659CCFB-A687-401B-9B71-9E4978ECDF11}" destId="{8E4097B7-2E27-4E6F-B63D-7E07F0E65F11}" srcOrd="1" destOrd="0" parTransId="{28F8ECB6-16B9-40D9-A776-AE7A75E6B82C}" sibTransId="{B3180427-F03E-40AE-9DA3-E17806BAF5A1}"/>
    <dgm:cxn modelId="{89952B59-3DDC-40A1-B477-4F4069A2A97E}" type="presOf" srcId="{2659CCFB-A687-401B-9B71-9E4978ECDF11}" destId="{E931A392-8B55-40A7-A43E-11B062E51271}" srcOrd="0" destOrd="0" presId="urn:microsoft.com/office/officeart/2005/8/layout/vList5"/>
    <dgm:cxn modelId="{42B03D80-C0C7-49A1-823D-1BA9A5D05122}" srcId="{6B8B3246-48F1-4C21-9F17-768BCDD6A7D4}" destId="{35B07868-7890-4011-AEEB-A51B175336BD}" srcOrd="0" destOrd="0" parTransId="{838626CC-AB59-41B9-8317-144AFDBD52D7}" sibTransId="{2F850F69-6E13-4175-A0F4-7B49425A816E}"/>
    <dgm:cxn modelId="{3BA93081-7655-444F-96E2-A818998FD93A}" type="presOf" srcId="{D9789E63-AB57-42F6-8EFF-DCF04D6054C9}" destId="{6665BEA5-5E98-4245-981F-76A4E1D25747}" srcOrd="0" destOrd="0" presId="urn:microsoft.com/office/officeart/2005/8/layout/vList5"/>
    <dgm:cxn modelId="{5786938D-D581-4739-8BE4-4A1FF7332A6D}" srcId="{3FB33636-6273-4A6A-BB7C-4A5615B336BF}" destId="{7C106A47-9BC7-4561-845D-AF94273FBC60}" srcOrd="0" destOrd="0" parTransId="{1E05BDA8-2BD4-4175-8238-BBBBFA73F482}" sibTransId="{6E28CC8F-F54B-4890-8B45-9794ABBAF363}"/>
    <dgm:cxn modelId="{D5832996-771A-4434-A7C5-69D9B5AA4BF2}" type="presOf" srcId="{0C38D59E-FD02-4383-B0A0-B172E578484A}" destId="{AF8C909A-CE68-4B3C-99B1-DA3BB704452F}" srcOrd="0" destOrd="0" presId="urn:microsoft.com/office/officeart/2005/8/layout/vList5"/>
    <dgm:cxn modelId="{9F57CD9C-9382-4D5D-B9A4-704B0BC2875C}" srcId="{6B8B3246-48F1-4C21-9F17-768BCDD6A7D4}" destId="{E9AC5DA1-D5C0-449E-8ED1-D13091BC6406}" srcOrd="1" destOrd="0" parTransId="{79D118E0-9EF3-4185-A7E2-B4B3C735DB86}" sibTransId="{909524B7-BB0B-4178-A119-708EDEC1D836}"/>
    <dgm:cxn modelId="{12C8F5A4-A19B-4705-B3B5-07A9C12CB064}" srcId="{3FB33636-6273-4A6A-BB7C-4A5615B336BF}" destId="{5249B594-2977-4116-AF0E-7B6AB7E2C778}" srcOrd="1" destOrd="0" parTransId="{D6B64A91-4FB2-4605-AC80-011BD7A48C63}" sibTransId="{F3F6A36E-3873-4F0F-9CCD-E478FA5D271A}"/>
    <dgm:cxn modelId="{DDF36BAF-3264-41C5-B76B-2A9B50B47E7F}" srcId="{81613850-3ED4-48C9-A8F6-9F423D86D988}" destId="{6B8B3246-48F1-4C21-9F17-768BCDD6A7D4}" srcOrd="1" destOrd="0" parTransId="{4193EBA2-353F-4F02-BF99-E26022C23149}" sibTransId="{68B8889C-8EB1-46A9-8520-821022FC10DB}"/>
    <dgm:cxn modelId="{5D60BCB1-D051-480F-8131-DFC44E029C2C}" srcId="{81613850-3ED4-48C9-A8F6-9F423D86D988}" destId="{A9875D8B-E55D-48F4-9FC6-977381414F26}" srcOrd="2" destOrd="0" parTransId="{EA187EFE-9F74-4104-B82F-69BFB783776C}" sibTransId="{B546FC0E-BD5F-49BF-9487-38390190BEAB}"/>
    <dgm:cxn modelId="{3F82F3B5-5E99-4E13-9DD8-A6397D8CC0FD}" srcId="{81613850-3ED4-48C9-A8F6-9F423D86D988}" destId="{2659CCFB-A687-401B-9B71-9E4978ECDF11}" srcOrd="0" destOrd="0" parTransId="{A9689B72-DEDA-4B58-8A16-99051DC2DE29}" sibTransId="{B93955DE-FD1B-43C5-BAC1-6064080F1B67}"/>
    <dgm:cxn modelId="{9BD13ABA-7D4E-44C2-8943-34B2FF2A2657}" type="presOf" srcId="{A9875D8B-E55D-48F4-9FC6-977381414F26}" destId="{5F0F233A-3BE9-4E26-B080-E96B4D69997E}" srcOrd="0" destOrd="0" presId="urn:microsoft.com/office/officeart/2005/8/layout/vList5"/>
    <dgm:cxn modelId="{C0C678C3-708A-4A6B-AF36-BD62EB2DBCCF}" type="presOf" srcId="{E9AC5DA1-D5C0-449E-8ED1-D13091BC6406}" destId="{573CA34A-0A62-4F7D-8763-FDC876CDE028}" srcOrd="0" destOrd="1" presId="urn:microsoft.com/office/officeart/2005/8/layout/vList5"/>
    <dgm:cxn modelId="{E9D872E1-9C26-42B9-A6EA-6230C177073C}" type="presOf" srcId="{7F60090A-BC9C-4559-8665-A4A75AD61261}" destId="{AF8C909A-CE68-4B3C-99B1-DA3BB704452F}" srcOrd="0" destOrd="1" presId="urn:microsoft.com/office/officeart/2005/8/layout/vList5"/>
    <dgm:cxn modelId="{E08C43EC-BA64-4C27-B220-B92910602AD9}" srcId="{A9875D8B-E55D-48F4-9FC6-977381414F26}" destId="{0C38D59E-FD02-4383-B0A0-B172E578484A}" srcOrd="0" destOrd="0" parTransId="{77EBE2BC-420B-4BBF-893F-FC00A4B5EAE7}" sibTransId="{5EB00D66-11EF-4891-9FB7-45C53F5BEE57}"/>
    <dgm:cxn modelId="{2F7035FF-2C6C-4DEF-BB1F-CCC1A19B19A5}" type="presOf" srcId="{5249B594-2977-4116-AF0E-7B6AB7E2C778}" destId="{11F1D85A-B440-4859-884F-AE0C4592A758}" srcOrd="0" destOrd="1" presId="urn:microsoft.com/office/officeart/2005/8/layout/vList5"/>
    <dgm:cxn modelId="{8321601D-73C0-425F-9C00-CECBF8CDF213}" type="presParOf" srcId="{FE83433E-A33C-450D-9BB3-8F897E04BDDB}" destId="{F02389F1-B14D-4F10-A1CF-384FBBFF0BFE}" srcOrd="0" destOrd="0" presId="urn:microsoft.com/office/officeart/2005/8/layout/vList5"/>
    <dgm:cxn modelId="{132B0306-B0E3-405F-81D2-F47E8BAE2050}" type="presParOf" srcId="{F02389F1-B14D-4F10-A1CF-384FBBFF0BFE}" destId="{E931A392-8B55-40A7-A43E-11B062E51271}" srcOrd="0" destOrd="0" presId="urn:microsoft.com/office/officeart/2005/8/layout/vList5"/>
    <dgm:cxn modelId="{6FC2CE48-5117-4448-ABDF-335D941598DB}" type="presParOf" srcId="{F02389F1-B14D-4F10-A1CF-384FBBFF0BFE}" destId="{6665BEA5-5E98-4245-981F-76A4E1D25747}" srcOrd="1" destOrd="0" presId="urn:microsoft.com/office/officeart/2005/8/layout/vList5"/>
    <dgm:cxn modelId="{7F40F675-690E-4B98-8F50-7664C9BFBDE4}" type="presParOf" srcId="{FE83433E-A33C-450D-9BB3-8F897E04BDDB}" destId="{AF0CBAD9-366A-4E97-928D-6E305D28A6FD}" srcOrd="1" destOrd="0" presId="urn:microsoft.com/office/officeart/2005/8/layout/vList5"/>
    <dgm:cxn modelId="{BF1366DB-D263-4E30-A826-54579B5C5E55}" type="presParOf" srcId="{FE83433E-A33C-450D-9BB3-8F897E04BDDB}" destId="{1039E9AF-FA65-4B81-BA2E-94D18386828D}" srcOrd="2" destOrd="0" presId="urn:microsoft.com/office/officeart/2005/8/layout/vList5"/>
    <dgm:cxn modelId="{4F7D3B64-07F4-4462-8FA0-C594320F10B3}" type="presParOf" srcId="{1039E9AF-FA65-4B81-BA2E-94D18386828D}" destId="{AD3B63E3-EDF9-408B-8693-8EE7796A1FE6}" srcOrd="0" destOrd="0" presId="urn:microsoft.com/office/officeart/2005/8/layout/vList5"/>
    <dgm:cxn modelId="{6A3D6734-2AED-454E-8032-A9425F153878}" type="presParOf" srcId="{1039E9AF-FA65-4B81-BA2E-94D18386828D}" destId="{573CA34A-0A62-4F7D-8763-FDC876CDE028}" srcOrd="1" destOrd="0" presId="urn:microsoft.com/office/officeart/2005/8/layout/vList5"/>
    <dgm:cxn modelId="{D25481EF-F27F-4F19-BCC6-DA5C00BCA71C}" type="presParOf" srcId="{FE83433E-A33C-450D-9BB3-8F897E04BDDB}" destId="{22CF2B0A-3D4D-4FE0-8386-E058069EA15B}" srcOrd="3" destOrd="0" presId="urn:microsoft.com/office/officeart/2005/8/layout/vList5"/>
    <dgm:cxn modelId="{487511AE-847E-441F-A254-D049EE9A2362}" type="presParOf" srcId="{FE83433E-A33C-450D-9BB3-8F897E04BDDB}" destId="{F626582A-346F-4B34-8F92-D988E05D523C}" srcOrd="4" destOrd="0" presId="urn:microsoft.com/office/officeart/2005/8/layout/vList5"/>
    <dgm:cxn modelId="{F6AB6383-7F97-4DEF-A870-2D18D69ECAEB}" type="presParOf" srcId="{F626582A-346F-4B34-8F92-D988E05D523C}" destId="{5F0F233A-3BE9-4E26-B080-E96B4D69997E}" srcOrd="0" destOrd="0" presId="urn:microsoft.com/office/officeart/2005/8/layout/vList5"/>
    <dgm:cxn modelId="{2CAA4D57-90DE-48C5-960F-B68467C6FBB0}" type="presParOf" srcId="{F626582A-346F-4B34-8F92-D988E05D523C}" destId="{AF8C909A-CE68-4B3C-99B1-DA3BB704452F}" srcOrd="1" destOrd="0" presId="urn:microsoft.com/office/officeart/2005/8/layout/vList5"/>
    <dgm:cxn modelId="{65EB0F4E-BE6A-47CB-A176-7C44E2D4CDAA}" type="presParOf" srcId="{FE83433E-A33C-450D-9BB3-8F897E04BDDB}" destId="{F39ED3E3-8942-41F5-86D4-1A4440E12214}" srcOrd="5" destOrd="0" presId="urn:microsoft.com/office/officeart/2005/8/layout/vList5"/>
    <dgm:cxn modelId="{9DF8B13E-751C-41F9-9CAF-7F6B6F078403}" type="presParOf" srcId="{FE83433E-A33C-450D-9BB3-8F897E04BDDB}" destId="{CD6C7A9E-5A99-46B2-A4CA-655DA1E45E77}" srcOrd="6" destOrd="0" presId="urn:microsoft.com/office/officeart/2005/8/layout/vList5"/>
    <dgm:cxn modelId="{C600E434-4BAC-41E1-990F-2C21376F4012}" type="presParOf" srcId="{CD6C7A9E-5A99-46B2-A4CA-655DA1E45E77}" destId="{CCED8E4D-1770-45E1-956E-948D01A1B673}" srcOrd="0" destOrd="0" presId="urn:microsoft.com/office/officeart/2005/8/layout/vList5"/>
    <dgm:cxn modelId="{F9313BBB-84C4-4E9A-B6F3-BAFFABF5E677}" type="presParOf" srcId="{CD6C7A9E-5A99-46B2-A4CA-655DA1E45E77}" destId="{11F1D85A-B440-4859-884F-AE0C4592A75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9AFCA-94AF-4C2E-8E68-05C8E3C0BDC9}">
      <dsp:nvSpPr>
        <dsp:cNvPr id="0" name=""/>
        <dsp:cNvSpPr/>
      </dsp:nvSpPr>
      <dsp:spPr>
        <a:xfrm>
          <a:off x="4795" y="1194980"/>
          <a:ext cx="4982982" cy="1923431"/>
        </a:xfrm>
        <a:prstGeom prst="chevron">
          <a:avLst>
            <a:gd name="adj" fmla="val 4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E360C-E9E9-4742-93A7-B920D95BBCB3}">
      <dsp:nvSpPr>
        <dsp:cNvPr id="0" name=""/>
        <dsp:cNvSpPr/>
      </dsp:nvSpPr>
      <dsp:spPr>
        <a:xfrm>
          <a:off x="1333591" y="1675838"/>
          <a:ext cx="4207852" cy="1923431"/>
        </a:xfrm>
        <a:prstGeom prst="roundRect">
          <a:avLst>
            <a:gd name="adj" fmla="val 10000"/>
          </a:avLst>
        </a:prstGeom>
        <a:solidFill>
          <a:schemeClr val="tx2">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1"/>
              </a:solidFill>
            </a:rPr>
            <a:t>1. Introduction to the A2E Model</a:t>
          </a:r>
        </a:p>
      </dsp:txBody>
      <dsp:txXfrm>
        <a:off x="1389926" y="1732173"/>
        <a:ext cx="4095182" cy="1810761"/>
      </dsp:txXfrm>
    </dsp:sp>
    <dsp:sp modelId="{6A9C7185-0925-4B23-85C9-0E55ADB63C9F}">
      <dsp:nvSpPr>
        <dsp:cNvPr id="0" name=""/>
        <dsp:cNvSpPr/>
      </dsp:nvSpPr>
      <dsp:spPr>
        <a:xfrm>
          <a:off x="5696469" y="1194980"/>
          <a:ext cx="4982982" cy="1923431"/>
        </a:xfrm>
        <a:prstGeom prst="chevron">
          <a:avLst>
            <a:gd name="adj" fmla="val 4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9B3EA-6532-497A-B43F-A9F45065FE30}">
      <dsp:nvSpPr>
        <dsp:cNvPr id="0" name=""/>
        <dsp:cNvSpPr/>
      </dsp:nvSpPr>
      <dsp:spPr>
        <a:xfrm>
          <a:off x="7025264" y="1675838"/>
          <a:ext cx="4207852" cy="1923431"/>
        </a:xfrm>
        <a:prstGeom prst="roundRect">
          <a:avLst>
            <a:gd name="adj" fmla="val 10000"/>
          </a:avLst>
        </a:prstGeom>
        <a:solidFill>
          <a:schemeClr val="accent4">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tx1"/>
              </a:solidFill>
            </a:rPr>
            <a:t>2. Application of the A2E Model</a:t>
          </a:r>
        </a:p>
      </dsp:txBody>
      <dsp:txXfrm>
        <a:off x="7081599" y="1732173"/>
        <a:ext cx="4095182" cy="1810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5BEA5-5E98-4245-981F-76A4E1D25747}">
      <dsp:nvSpPr>
        <dsp:cNvPr id="0" name=""/>
        <dsp:cNvSpPr/>
      </dsp:nvSpPr>
      <dsp:spPr>
        <a:xfrm rot="5400000">
          <a:off x="5005281" y="-1946050"/>
          <a:ext cx="1043516" cy="5201920"/>
        </a:xfrm>
        <a:prstGeom prst="round2SameRect">
          <a:avLst/>
        </a:prstGeom>
        <a:solidFill>
          <a:schemeClr val="accent4">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The MITRE Corporation, USA</a:t>
          </a:r>
        </a:p>
        <a:p>
          <a:pPr marL="228600" lvl="1" indent="-228600" algn="l" defTabSz="1022350">
            <a:lnSpc>
              <a:spcPct val="90000"/>
            </a:lnSpc>
            <a:spcBef>
              <a:spcPct val="0"/>
            </a:spcBef>
            <a:spcAft>
              <a:spcPct val="15000"/>
            </a:spcAft>
            <a:buChar char="•"/>
          </a:pPr>
          <a:r>
            <a:rPr lang="en-US" sz="2300" kern="1200" dirty="0">
              <a:hlinkClick xmlns:r="http://schemas.openxmlformats.org/officeDocument/2006/relationships" r:id="rId1"/>
            </a:rPr>
            <a:t>cjwang@mitre.org</a:t>
          </a:r>
          <a:endParaRPr lang="en-US" sz="2300" kern="1200" dirty="0"/>
        </a:p>
      </dsp:txBody>
      <dsp:txXfrm rot="-5400000">
        <a:off x="2926079" y="184092"/>
        <a:ext cx="5150980" cy="941636"/>
      </dsp:txXfrm>
    </dsp:sp>
    <dsp:sp modelId="{E931A392-8B55-40A7-A43E-11B062E51271}">
      <dsp:nvSpPr>
        <dsp:cNvPr id="0" name=""/>
        <dsp:cNvSpPr/>
      </dsp:nvSpPr>
      <dsp:spPr>
        <a:xfrm>
          <a:off x="0" y="2711"/>
          <a:ext cx="2926080" cy="130439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Chaojie (Jay) Wang</a:t>
          </a:r>
        </a:p>
      </dsp:txBody>
      <dsp:txXfrm>
        <a:off x="63675" y="66386"/>
        <a:ext cx="2798730" cy="1177045"/>
      </dsp:txXfrm>
    </dsp:sp>
    <dsp:sp modelId="{573CA34A-0A62-4F7D-8763-FDC876CDE028}">
      <dsp:nvSpPr>
        <dsp:cNvPr id="0" name=""/>
        <dsp:cNvSpPr/>
      </dsp:nvSpPr>
      <dsp:spPr>
        <a:xfrm rot="5400000">
          <a:off x="5005281" y="-576434"/>
          <a:ext cx="1043516" cy="5201920"/>
        </a:xfrm>
        <a:prstGeom prst="round2SameRect">
          <a:avLst/>
        </a:prstGeom>
        <a:solidFill>
          <a:schemeClr val="accent4">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altLang="zh-CN" sz="2300" b="0" kern="1200" dirty="0"/>
            <a:t>Fifth Domain Solutions LLC, USA</a:t>
          </a:r>
          <a:endParaRPr lang="en-US" sz="2300" kern="1200" dirty="0"/>
        </a:p>
        <a:p>
          <a:pPr marL="228600" lvl="1" indent="-228600" algn="l" defTabSz="1022350">
            <a:lnSpc>
              <a:spcPct val="90000"/>
            </a:lnSpc>
            <a:spcBef>
              <a:spcPct val="0"/>
            </a:spcBef>
            <a:spcAft>
              <a:spcPct val="15000"/>
            </a:spcAft>
            <a:buChar char="•"/>
          </a:pPr>
          <a:r>
            <a:rPr lang="en-US" altLang="zh-CN" sz="2300" b="0" kern="1200" dirty="0"/>
            <a:t> </a:t>
          </a:r>
          <a:r>
            <a:rPr lang="en-US" altLang="zh-CN" sz="2300" b="0" kern="1200" dirty="0">
              <a:hlinkClick xmlns:r="http://schemas.openxmlformats.org/officeDocument/2006/relationships" r:id="rId2"/>
            </a:rPr>
            <a:t>f.hoffman@fifthdomainsolutions.com</a:t>
          </a:r>
          <a:endParaRPr lang="en-US" sz="2300" kern="1200" dirty="0"/>
        </a:p>
      </dsp:txBody>
      <dsp:txXfrm rot="-5400000">
        <a:off x="2926079" y="1553708"/>
        <a:ext cx="5150980" cy="941636"/>
      </dsp:txXfrm>
    </dsp:sp>
    <dsp:sp modelId="{AD3B63E3-EDF9-408B-8693-8EE7796A1FE6}">
      <dsp:nvSpPr>
        <dsp:cNvPr id="0" name=""/>
        <dsp:cNvSpPr/>
      </dsp:nvSpPr>
      <dsp:spPr>
        <a:xfrm>
          <a:off x="0" y="1372327"/>
          <a:ext cx="2926080" cy="130439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Fred Hoffman</a:t>
          </a:r>
        </a:p>
      </dsp:txBody>
      <dsp:txXfrm>
        <a:off x="63675" y="1436002"/>
        <a:ext cx="2798730" cy="1177045"/>
      </dsp:txXfrm>
    </dsp:sp>
    <dsp:sp modelId="{AF8C909A-CE68-4B3C-99B1-DA3BB704452F}">
      <dsp:nvSpPr>
        <dsp:cNvPr id="0" name=""/>
        <dsp:cNvSpPr/>
      </dsp:nvSpPr>
      <dsp:spPr>
        <a:xfrm rot="5400000">
          <a:off x="5005281" y="793181"/>
          <a:ext cx="1043516" cy="5201920"/>
        </a:xfrm>
        <a:prstGeom prst="round2SameRect">
          <a:avLst/>
        </a:prstGeom>
        <a:solidFill>
          <a:schemeClr val="accent4">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altLang="zh-CN" sz="2300" b="0" kern="1200" dirty="0"/>
            <a:t>The MITRE Corporation, USA</a:t>
          </a:r>
          <a:endParaRPr lang="en-US" sz="2300" kern="1200" dirty="0"/>
        </a:p>
        <a:p>
          <a:pPr marL="228600" lvl="1" indent="-228600" algn="l" defTabSz="1022350">
            <a:lnSpc>
              <a:spcPct val="90000"/>
            </a:lnSpc>
            <a:spcBef>
              <a:spcPct val="0"/>
            </a:spcBef>
            <a:spcAft>
              <a:spcPct val="15000"/>
            </a:spcAft>
            <a:buChar char="•"/>
          </a:pPr>
          <a:r>
            <a:rPr lang="en-US" altLang="zh-CN" sz="2300" b="0" kern="1200" dirty="0">
              <a:hlinkClick xmlns:r="http://schemas.openxmlformats.org/officeDocument/2006/relationships" r:id="rId3"/>
            </a:rPr>
            <a:t>alim@mitre.org</a:t>
          </a:r>
          <a:endParaRPr lang="en-US" sz="2300" kern="1200" dirty="0"/>
        </a:p>
      </dsp:txBody>
      <dsp:txXfrm rot="-5400000">
        <a:off x="2926079" y="2923323"/>
        <a:ext cx="5150980" cy="941636"/>
      </dsp:txXfrm>
    </dsp:sp>
    <dsp:sp modelId="{5F0F233A-3BE9-4E26-B080-E96B4D69997E}">
      <dsp:nvSpPr>
        <dsp:cNvPr id="0" name=""/>
        <dsp:cNvSpPr/>
      </dsp:nvSpPr>
      <dsp:spPr>
        <a:xfrm>
          <a:off x="0" y="2741943"/>
          <a:ext cx="2926080" cy="130439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Alvi Lim</a:t>
          </a:r>
        </a:p>
      </dsp:txBody>
      <dsp:txXfrm>
        <a:off x="63675" y="2805618"/>
        <a:ext cx="2798730" cy="1177045"/>
      </dsp:txXfrm>
    </dsp:sp>
    <dsp:sp modelId="{11F1D85A-B440-4859-884F-AE0C4592A758}">
      <dsp:nvSpPr>
        <dsp:cNvPr id="0" name=""/>
        <dsp:cNvSpPr/>
      </dsp:nvSpPr>
      <dsp:spPr>
        <a:xfrm rot="5400000">
          <a:off x="5005281" y="2162797"/>
          <a:ext cx="1043516" cy="5201920"/>
        </a:xfrm>
        <a:prstGeom prst="round2SameRect">
          <a:avLst/>
        </a:prstGeom>
        <a:solidFill>
          <a:schemeClr val="accent4">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None/>
          </a:pPr>
          <a:r>
            <a:rPr lang="en-US" altLang="zh-CN" sz="2300" b="0" kern="1200" dirty="0"/>
            <a:t>Robert Morris University, USA</a:t>
          </a:r>
          <a:endParaRPr lang="en-US" sz="2300" kern="1200" dirty="0"/>
        </a:p>
        <a:p>
          <a:pPr marL="228600" lvl="1" indent="-228600" algn="l" defTabSz="1022350">
            <a:lnSpc>
              <a:spcPct val="90000"/>
            </a:lnSpc>
            <a:spcBef>
              <a:spcPct val="0"/>
            </a:spcBef>
            <a:spcAft>
              <a:spcPct val="15000"/>
            </a:spcAft>
            <a:buNone/>
          </a:pPr>
          <a:r>
            <a:rPr lang="en-US" altLang="zh-CN" sz="2300" b="0" kern="1200" dirty="0">
              <a:hlinkClick xmlns:r="http://schemas.openxmlformats.org/officeDocument/2006/relationships" r:id="rId4"/>
            </a:rPr>
            <a:t>jhkst187@mail.rmu.edu</a:t>
          </a:r>
          <a:endParaRPr lang="en-US" sz="2300" kern="1200" dirty="0"/>
        </a:p>
      </dsp:txBody>
      <dsp:txXfrm rot="-5400000">
        <a:off x="2926079" y="4292939"/>
        <a:ext cx="5150980" cy="941636"/>
      </dsp:txXfrm>
    </dsp:sp>
    <dsp:sp modelId="{CCED8E4D-1770-45E1-956E-948D01A1B673}">
      <dsp:nvSpPr>
        <dsp:cNvPr id="0" name=""/>
        <dsp:cNvSpPr/>
      </dsp:nvSpPr>
      <dsp:spPr>
        <a:xfrm>
          <a:off x="0" y="4111559"/>
          <a:ext cx="2926080" cy="130439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err="1"/>
            <a:t>Jin</a:t>
          </a:r>
          <a:r>
            <a:rPr lang="en-US" sz="3700" kern="1200" dirty="0"/>
            <a:t> Kwon</a:t>
          </a:r>
        </a:p>
      </dsp:txBody>
      <dsp:txXfrm>
        <a:off x="63675" y="4175234"/>
        <a:ext cx="2798730" cy="11770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872F47-6CE5-4D95-B8D6-9AEA9A7E5F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F9E59F-E5BF-4AA4-882B-F5B705DF29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8C879B-2DAC-426D-B5B4-08F42B952A26}" type="datetimeFigureOut">
              <a:rPr lang="en-US" smtClean="0"/>
              <a:t>5/6/2019</a:t>
            </a:fld>
            <a:endParaRPr lang="en-US"/>
          </a:p>
        </p:txBody>
      </p:sp>
      <p:sp>
        <p:nvSpPr>
          <p:cNvPr id="4" name="Footer Placeholder 3">
            <a:extLst>
              <a:ext uri="{FF2B5EF4-FFF2-40B4-BE49-F238E27FC236}">
                <a16:creationId xmlns:a16="http://schemas.microsoft.com/office/drawing/2014/main" id="{772C577A-CE6A-45AF-8211-1E758E6AA8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9FD71-56EF-4DDF-81F5-C5CCA31DCE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856900-9607-4639-A903-F11B6E042CE6}" type="slidenum">
              <a:rPr lang="en-US" smtClean="0"/>
              <a:t>‹#›</a:t>
            </a:fld>
            <a:endParaRPr lang="en-US"/>
          </a:p>
        </p:txBody>
      </p:sp>
    </p:spTree>
    <p:extLst>
      <p:ext uri="{BB962C8B-B14F-4D97-AF65-F5344CB8AC3E}">
        <p14:creationId xmlns:p14="http://schemas.microsoft.com/office/powerpoint/2010/main" val="940444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54576-A3BB-48F9-891E-992E86D01A7B}"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F3C89-9E49-4851-A18A-DAECD34FD650}" type="slidenum">
              <a:rPr lang="en-US" smtClean="0"/>
              <a:t>‹#›</a:t>
            </a:fld>
            <a:endParaRPr lang="en-US"/>
          </a:p>
        </p:txBody>
      </p:sp>
    </p:spTree>
    <p:extLst>
      <p:ext uri="{BB962C8B-B14F-4D97-AF65-F5344CB8AC3E}">
        <p14:creationId xmlns:p14="http://schemas.microsoft.com/office/powerpoint/2010/main" val="71151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a:t>
            </a:fld>
            <a:endParaRPr lang="en-US"/>
          </a:p>
        </p:txBody>
      </p:sp>
    </p:spTree>
    <p:extLst>
      <p:ext uri="{BB962C8B-B14F-4D97-AF65-F5344CB8AC3E}">
        <p14:creationId xmlns:p14="http://schemas.microsoft.com/office/powerpoint/2010/main" val="57025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15</a:t>
            </a:fld>
            <a:endParaRPr lang="en-US"/>
          </a:p>
        </p:txBody>
      </p:sp>
    </p:spTree>
    <p:extLst>
      <p:ext uri="{BB962C8B-B14F-4D97-AF65-F5344CB8AC3E}">
        <p14:creationId xmlns:p14="http://schemas.microsoft.com/office/powerpoint/2010/main" val="374223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CEO Hubert Joly emphasized the human connection</a:t>
            </a:r>
          </a:p>
          <a:p>
            <a:pPr marL="171450" indent="-171450">
              <a:buFont typeface="Arial" panose="020B0604020202020204" pitchFamily="34" charset="0"/>
              <a:buChar char="•"/>
            </a:pPr>
            <a:r>
              <a:rPr lang="en-US" dirty="0"/>
              <a:t>Trained employees to be empathetic and supportive to customers – by first being empathetic and supportive to his employees</a:t>
            </a:r>
          </a:p>
          <a:p>
            <a:pPr marL="628650" lvl="1" indent="-171450">
              <a:buFont typeface="Arial" panose="020B0604020202020204" pitchFamily="34" charset="0"/>
              <a:buChar char="•"/>
            </a:pPr>
            <a:r>
              <a:rPr lang="en-US" dirty="0"/>
              <a:t>Made more employees salaried, rather than hourly</a:t>
            </a:r>
          </a:p>
          <a:p>
            <a:pPr marL="628650" lvl="1" indent="-171450">
              <a:buFont typeface="Arial" panose="020B0604020202020204" pitchFamily="34" charset="0"/>
              <a:buChar char="•"/>
            </a:pPr>
            <a:r>
              <a:rPr lang="en-US" dirty="0"/>
              <a:t>Did not punish them for failing to make sales</a:t>
            </a:r>
          </a:p>
          <a:p>
            <a:pPr marL="628650" lvl="1" indent="-171450">
              <a:buFont typeface="Arial" panose="020B0604020202020204" pitchFamily="34" charset="0"/>
              <a:buChar char="•"/>
            </a:pPr>
            <a:r>
              <a:rPr lang="en-US" dirty="0"/>
              <a:t>Encouraged them to cultivate customer relationships (“here’s my card”)</a:t>
            </a:r>
          </a:p>
          <a:p>
            <a:pPr marL="171450" indent="-171450">
              <a:buFont typeface="Arial" panose="020B0604020202020204" pitchFamily="34" charset="0"/>
              <a:buChar char="•"/>
            </a:pPr>
            <a:r>
              <a:rPr lang="en-US" dirty="0"/>
              <a:t>Treating employees better translated into:</a:t>
            </a:r>
          </a:p>
          <a:p>
            <a:pPr marL="628650" lvl="1" indent="-171450">
              <a:buFont typeface="Arial" panose="020B0604020202020204" pitchFamily="34" charset="0"/>
              <a:buChar char="•"/>
            </a:pPr>
            <a:r>
              <a:rPr lang="en-US" dirty="0"/>
              <a:t>Higher employee retention</a:t>
            </a:r>
          </a:p>
          <a:p>
            <a:pPr marL="628650" lvl="1" indent="-171450">
              <a:buFont typeface="Arial" panose="020B0604020202020204" pitchFamily="34" charset="0"/>
              <a:buChar char="•"/>
            </a:pPr>
            <a:r>
              <a:rPr lang="en-US" dirty="0"/>
              <a:t>Happier, more content employees</a:t>
            </a:r>
          </a:p>
          <a:p>
            <a:pPr marL="628650" lvl="1" indent="-171450">
              <a:buFont typeface="Arial" panose="020B0604020202020204" pitchFamily="34" charset="0"/>
              <a:buChar char="•"/>
            </a:pPr>
            <a:r>
              <a:rPr lang="en-US" dirty="0"/>
              <a:t>Better </a:t>
            </a:r>
            <a:r>
              <a:rPr lang="en-US" dirty="0" err="1"/>
              <a:t>employess</a:t>
            </a:r>
            <a:r>
              <a:rPr lang="en-US" dirty="0"/>
              <a:t>-customer interaction</a:t>
            </a:r>
          </a:p>
          <a:p>
            <a:pPr marL="628650" lvl="1" indent="-171450">
              <a:buFont typeface="Arial" panose="020B0604020202020204" pitchFamily="34" charset="0"/>
              <a:buChar char="•"/>
            </a:pPr>
            <a:r>
              <a:rPr lang="en-US" dirty="0"/>
              <a:t>Increased sales</a:t>
            </a:r>
          </a:p>
          <a:p>
            <a:pPr marL="171450" indent="-171450">
              <a:buFont typeface="Arial" panose="020B0604020202020204" pitchFamily="34" charset="0"/>
              <a:buChar char="•"/>
            </a:pPr>
            <a:r>
              <a:rPr lang="en-US" dirty="0"/>
              <a:t>Personal engagement vs the anonymity of online shopping experience</a:t>
            </a:r>
          </a:p>
          <a:p>
            <a:pPr marL="171450" indent="-171450">
              <a:buFont typeface="Arial" panose="020B0604020202020204" pitchFamily="34" charset="0"/>
              <a:buChar char="•"/>
            </a:pPr>
            <a:r>
              <a:rPr lang="en-US" dirty="0"/>
              <a:t>Geek Squad and In-Home Advisor programs form personal relationships with customers</a:t>
            </a:r>
          </a:p>
          <a:p>
            <a:pPr marL="628650" lvl="1" indent="-171450">
              <a:buFont typeface="Arial" panose="020B0604020202020204" pitchFamily="34" charset="0"/>
              <a:buChar char="•"/>
            </a:pPr>
            <a:r>
              <a:rPr lang="en-US" dirty="0"/>
              <a:t>become a “go-to” person to call with questions/concerns</a:t>
            </a:r>
          </a:p>
          <a:p>
            <a:pPr marL="628650" lvl="1" indent="-171450">
              <a:buFont typeface="Arial" panose="020B0604020202020204" pitchFamily="34" charset="0"/>
              <a:buChar char="•"/>
            </a:pPr>
            <a:r>
              <a:rPr lang="en-US" dirty="0"/>
              <a:t>Preferable to chatbots and outsourced overseas call centers</a:t>
            </a:r>
          </a:p>
          <a:p>
            <a:pPr marL="628650" lvl="1" indent="-171450">
              <a:buFont typeface="Arial" panose="020B0604020202020204" pitchFamily="34" charset="0"/>
              <a:buChar char="•"/>
            </a:pPr>
            <a:endParaRPr lang="en-US" dirty="0"/>
          </a:p>
          <a:p>
            <a:pPr lvl="1"/>
            <a:endParaRPr lang="en-US" dirty="0"/>
          </a:p>
          <a:p>
            <a:endParaRPr lang="en-US" dirty="0"/>
          </a:p>
          <a:p>
            <a:endParaRPr lang="en-US" dirty="0"/>
          </a:p>
          <a:p>
            <a:r>
              <a:rPr lang="en-US" dirty="0"/>
              <a:t>http://</a:t>
            </a:r>
            <a:r>
              <a:rPr lang="en-US" dirty="0" err="1"/>
              <a:t>digitalmarketing.temple.edu</a:t>
            </a:r>
            <a:r>
              <a:rPr lang="en-US" dirty="0"/>
              <a:t>/</a:t>
            </a:r>
            <a:r>
              <a:rPr lang="en-US" dirty="0" err="1"/>
              <a:t>sglose</a:t>
            </a:r>
            <a:r>
              <a:rPr lang="en-US" dirty="0"/>
              <a:t>/2019/03/06/saving-best-buy-combining-emotional-intelligence-with-business-intelligence/</a:t>
            </a:r>
          </a:p>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16</a:t>
            </a:fld>
            <a:endParaRPr lang="en-US"/>
          </a:p>
        </p:txBody>
      </p:sp>
    </p:spTree>
    <p:extLst>
      <p:ext uri="{BB962C8B-B14F-4D97-AF65-F5344CB8AC3E}">
        <p14:creationId xmlns:p14="http://schemas.microsoft.com/office/powerpoint/2010/main" val="306090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2013: Best Buy announces “the Windows Store” at 500 Best Buy locations in the US and 100 in Canada</a:t>
            </a:r>
          </a:p>
          <a:p>
            <a:r>
              <a:rPr lang="en-US" dirty="0"/>
              <a:t>Dedicated spaces ranging from 1,500-2,200 </a:t>
            </a:r>
            <a:r>
              <a:rPr lang="en-US" dirty="0" err="1"/>
              <a:t>sq</a:t>
            </a:r>
            <a:r>
              <a:rPr lang="en-US" dirty="0"/>
              <a:t> feet</a:t>
            </a:r>
          </a:p>
          <a:p>
            <a:r>
              <a:rPr lang="en-US" dirty="0"/>
              <a:t>Staff trained to help customers try, compare, and purchase products and accessories</a:t>
            </a:r>
          </a:p>
          <a:p>
            <a:r>
              <a:rPr lang="en-US" dirty="0"/>
              <a:t>People very much still prefer the hands-on experience when it comes to technology and there’s only so much detail you can get from a website.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8F3C89-9E49-4851-A18A-DAECD34FD6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214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18</a:t>
            </a:fld>
            <a:endParaRPr lang="en-US"/>
          </a:p>
        </p:txBody>
      </p:sp>
    </p:spTree>
    <p:extLst>
      <p:ext uri="{BB962C8B-B14F-4D97-AF65-F5344CB8AC3E}">
        <p14:creationId xmlns:p14="http://schemas.microsoft.com/office/powerpoint/2010/main" val="2557467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19</a:t>
            </a:fld>
            <a:endParaRPr lang="en-US"/>
          </a:p>
        </p:txBody>
      </p:sp>
    </p:spTree>
    <p:extLst>
      <p:ext uri="{BB962C8B-B14F-4D97-AF65-F5344CB8AC3E}">
        <p14:creationId xmlns:p14="http://schemas.microsoft.com/office/powerpoint/2010/main" val="377719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4</a:t>
            </a:fld>
            <a:endParaRPr lang="en-US"/>
          </a:p>
        </p:txBody>
      </p:sp>
    </p:spTree>
    <p:extLst>
      <p:ext uri="{BB962C8B-B14F-4D97-AF65-F5344CB8AC3E}">
        <p14:creationId xmlns:p14="http://schemas.microsoft.com/office/powerpoint/2010/main" val="365364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5</a:t>
            </a:fld>
            <a:endParaRPr lang="en-US"/>
          </a:p>
        </p:txBody>
      </p:sp>
    </p:spTree>
    <p:extLst>
      <p:ext uri="{BB962C8B-B14F-4D97-AF65-F5344CB8AC3E}">
        <p14:creationId xmlns:p14="http://schemas.microsoft.com/office/powerpoint/2010/main" val="221633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6</a:t>
            </a:fld>
            <a:endParaRPr lang="en-US"/>
          </a:p>
        </p:txBody>
      </p:sp>
    </p:spTree>
    <p:extLst>
      <p:ext uri="{BB962C8B-B14F-4D97-AF65-F5344CB8AC3E}">
        <p14:creationId xmlns:p14="http://schemas.microsoft.com/office/powerpoint/2010/main" val="50061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7</a:t>
            </a:fld>
            <a:endParaRPr lang="en-US"/>
          </a:p>
        </p:txBody>
      </p:sp>
    </p:spTree>
    <p:extLst>
      <p:ext uri="{BB962C8B-B14F-4D97-AF65-F5344CB8AC3E}">
        <p14:creationId xmlns:p14="http://schemas.microsoft.com/office/powerpoint/2010/main" val="366960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www.geekwire.com</a:t>
            </a:r>
            <a:r>
              <a:rPr lang="en-US" dirty="0"/>
              <a:t>/2013/amazon-placed-brick-mortar-retailers/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8F3C89-9E49-4851-A18A-DAECD34FD6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57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12</a:t>
            </a:fld>
            <a:endParaRPr lang="en-US"/>
          </a:p>
        </p:txBody>
      </p:sp>
    </p:spTree>
    <p:extLst>
      <p:ext uri="{BB962C8B-B14F-4D97-AF65-F5344CB8AC3E}">
        <p14:creationId xmlns:p14="http://schemas.microsoft.com/office/powerpoint/2010/main" val="302822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CEO Hubert Joly</a:t>
            </a:r>
          </a:p>
          <a:p>
            <a:pPr marL="171450" indent="-171450">
              <a:buFont typeface="Arial" panose="020B0604020202020204" pitchFamily="34" charset="0"/>
              <a:buChar char="•"/>
            </a:pPr>
            <a:r>
              <a:rPr lang="en-US" dirty="0"/>
              <a:t>Transformed corporate culture</a:t>
            </a:r>
          </a:p>
          <a:p>
            <a:pPr marL="628650" lvl="1" indent="-171450">
              <a:buFont typeface="Arial" panose="020B0604020202020204" pitchFamily="34" charset="0"/>
              <a:buChar char="•"/>
            </a:pPr>
            <a:r>
              <a:rPr lang="en-US" dirty="0"/>
              <a:t>Invested in employee training</a:t>
            </a:r>
          </a:p>
          <a:p>
            <a:pPr marL="628650" lvl="1" indent="-171450">
              <a:buFont typeface="Arial" panose="020B0604020202020204" pitchFamily="34" charset="0"/>
              <a:buChar char="•"/>
            </a:pPr>
            <a:r>
              <a:rPr lang="en-US" dirty="0"/>
              <a:t>Improved their work/life balance</a:t>
            </a:r>
          </a:p>
          <a:p>
            <a:pPr marL="628650" lvl="1" indent="-171450">
              <a:buFont typeface="Arial" panose="020B0604020202020204" pitchFamily="34" charset="0"/>
              <a:buChar char="•"/>
            </a:pPr>
            <a:r>
              <a:rPr lang="en-US" dirty="0"/>
              <a:t>Took steps to improve loyalty and retention (employee discount program)</a:t>
            </a:r>
          </a:p>
          <a:p>
            <a:pPr marL="171450" indent="-171450">
              <a:buFont typeface="Arial" panose="020B0604020202020204" pitchFamily="34" charset="0"/>
              <a:buChar char="•"/>
            </a:pPr>
            <a:r>
              <a:rPr lang="en-US" dirty="0"/>
              <a:t>Improved organizational efficiency</a:t>
            </a:r>
          </a:p>
          <a:p>
            <a:pPr marL="628650" lvl="1" indent="-171450">
              <a:buFont typeface="Arial" panose="020B0604020202020204" pitchFamily="34" charset="0"/>
              <a:buChar char="•"/>
            </a:pPr>
            <a:r>
              <a:rPr lang="en-US" dirty="0"/>
              <a:t>Turned individual stores into mini-distribution hubs; a local store might have an item the regional distribution warehouse might not</a:t>
            </a:r>
          </a:p>
          <a:p>
            <a:pPr marL="171450" indent="-171450">
              <a:buFont typeface="Arial" panose="020B0604020202020204" pitchFamily="34" charset="0"/>
              <a:buChar char="•"/>
            </a:pPr>
            <a:r>
              <a:rPr lang="en-US" dirty="0"/>
              <a:t>Built customer loyalty</a:t>
            </a:r>
          </a:p>
          <a:p>
            <a:pPr marL="628650" lvl="1" indent="-171450">
              <a:buFont typeface="Arial" panose="020B0604020202020204" pitchFamily="34" charset="0"/>
              <a:buChar char="•"/>
            </a:pPr>
            <a:r>
              <a:rPr lang="en-US" dirty="0"/>
              <a:t>Price matching program</a:t>
            </a:r>
          </a:p>
          <a:p>
            <a:pPr marL="628650" lvl="1" indent="-171450">
              <a:buFont typeface="Arial" panose="020B0604020202020204" pitchFamily="34" charset="0"/>
              <a:buChar char="•"/>
            </a:pPr>
            <a:r>
              <a:rPr lang="en-US" dirty="0"/>
              <a:t>Created branded product spaces for companies to essentially rent out</a:t>
            </a:r>
          </a:p>
          <a:p>
            <a:pPr marL="628650" lvl="1" indent="-171450">
              <a:buFont typeface="Arial" panose="020B0604020202020204" pitchFamily="34" charset="0"/>
              <a:buChar char="•"/>
            </a:pPr>
            <a:r>
              <a:rPr lang="en-US" dirty="0"/>
              <a:t>Offered “pick-it-up” or “ship it” options</a:t>
            </a:r>
          </a:p>
          <a:p>
            <a:pPr lvl="1"/>
            <a:endParaRPr lang="en-US" dirty="0"/>
          </a:p>
          <a:p>
            <a:endParaRPr lang="en-US" dirty="0"/>
          </a:p>
          <a:p>
            <a:endParaRPr lang="en-US" dirty="0"/>
          </a:p>
          <a:p>
            <a:r>
              <a:rPr lang="en-US" dirty="0"/>
              <a:t>http://</a:t>
            </a:r>
            <a:r>
              <a:rPr lang="en-US" dirty="0" err="1"/>
              <a:t>digitalmarketing.temple.edu</a:t>
            </a:r>
            <a:r>
              <a:rPr lang="en-US" dirty="0"/>
              <a:t>/</a:t>
            </a:r>
            <a:r>
              <a:rPr lang="en-US" dirty="0" err="1"/>
              <a:t>sglose</a:t>
            </a:r>
            <a:r>
              <a:rPr lang="en-US" dirty="0"/>
              <a:t>/2019/03/06/saving-best-buy-combining-emotional-intelligence-with-business-intelligence/</a:t>
            </a:r>
          </a:p>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13</a:t>
            </a:fld>
            <a:endParaRPr lang="en-US"/>
          </a:p>
        </p:txBody>
      </p:sp>
    </p:spTree>
    <p:extLst>
      <p:ext uri="{BB962C8B-B14F-4D97-AF65-F5344CB8AC3E}">
        <p14:creationId xmlns:p14="http://schemas.microsoft.com/office/powerpoint/2010/main" val="169397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F3C89-9E49-4851-A18A-DAECD34FD650}" type="slidenum">
              <a:rPr lang="en-US" smtClean="0"/>
              <a:t>14</a:t>
            </a:fld>
            <a:endParaRPr lang="en-US"/>
          </a:p>
        </p:txBody>
      </p:sp>
    </p:spTree>
    <p:extLst>
      <p:ext uri="{BB962C8B-B14F-4D97-AF65-F5344CB8AC3E}">
        <p14:creationId xmlns:p14="http://schemas.microsoft.com/office/powerpoint/2010/main" val="2032164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youtube.com/mitrecorp"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twitter.com/MITREcorp" TargetMode="External"/><Relationship Id="rId1" Type="http://schemas.openxmlformats.org/officeDocument/2006/relationships/slideMaster" Target="../slideMasters/slideMaster2.xml"/><Relationship Id="rId6" Type="http://schemas.openxmlformats.org/officeDocument/2006/relationships/hyperlink" Target="http://www.linkedin.com/company/mitre" TargetMode="External"/><Relationship Id="rId11" Type="http://schemas.openxmlformats.org/officeDocument/2006/relationships/image" Target="../media/image6.png"/><Relationship Id="rId5" Type="http://schemas.openxmlformats.org/officeDocument/2006/relationships/image" Target="../media/image3.jpeg"/><Relationship Id="rId10" Type="http://schemas.openxmlformats.org/officeDocument/2006/relationships/hyperlink" Target="http://www.mitre.org/" TargetMode="External"/><Relationship Id="rId4" Type="http://schemas.openxmlformats.org/officeDocument/2006/relationships/hyperlink" Target="http://www.facebook.com/MITREcorp"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grpSp>
        <p:nvGrpSpPr>
          <p:cNvPr id="3" name="Group 2"/>
          <p:cNvGrpSpPr/>
          <p:nvPr/>
        </p:nvGrpSpPr>
        <p:grpSpPr>
          <a:xfrm>
            <a:off x="81480" y="0"/>
            <a:ext cx="99589" cy="6858000"/>
            <a:chOff x="0" y="0"/>
            <a:chExt cx="407324" cy="6858000"/>
          </a:xfrm>
        </p:grpSpPr>
        <p:sp>
          <p:nvSpPr>
            <p:cNvPr id="18" name="Rectangle 17"/>
            <p:cNvSpPr/>
            <p:nvPr/>
          </p:nvSpPr>
          <p:spPr bwMode="auto">
            <a:xfrm>
              <a:off x="0" y="0"/>
              <a:ext cx="407324" cy="2398143"/>
            </a:xfrm>
            <a:prstGeom prst="rect">
              <a:avLst/>
            </a:prstGeom>
            <a:solidFill>
              <a:schemeClr val="accent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grpSp>
      <p:sp>
        <p:nvSpPr>
          <p:cNvPr id="9" name="Rectangle 9"/>
          <p:cNvSpPr>
            <a:spLocks noGrp="1" noChangeArrowheads="1"/>
          </p:cNvSpPr>
          <p:nvPr>
            <p:ph type="ctrTitle" sz="quarter" hasCustomPrompt="1"/>
          </p:nvPr>
        </p:nvSpPr>
        <p:spPr>
          <a:xfrm>
            <a:off x="1009528" y="368932"/>
            <a:ext cx="9662160" cy="1981200"/>
          </a:xfrm>
        </p:spPr>
        <p:txBody>
          <a:bodyPr anchor="b" anchorCtr="0">
            <a:normAutofit/>
          </a:bodyPr>
          <a:lstStyle>
            <a:lvl1pPr algn="l">
              <a:lnSpc>
                <a:spcPts val="4400"/>
              </a:lnSpc>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dirty="0"/>
              <a:t>Title here</a:t>
            </a:r>
          </a:p>
        </p:txBody>
      </p:sp>
      <p:cxnSp>
        <p:nvCxnSpPr>
          <p:cNvPr id="15" name="Straight Connector 14"/>
          <p:cNvCxnSpPr/>
          <p:nvPr/>
        </p:nvCxnSpPr>
        <p:spPr bwMode="auto">
          <a:xfrm>
            <a:off x="1098208" y="2448468"/>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cxnSp>
        <p:nvCxnSpPr>
          <p:cNvPr id="16" name="Straight Connector 15"/>
          <p:cNvCxnSpPr/>
          <p:nvPr/>
        </p:nvCxnSpPr>
        <p:spPr bwMode="auto">
          <a:xfrm>
            <a:off x="1098208"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cxnSp>
        <p:nvCxnSpPr>
          <p:cNvPr id="21" name="Straight Connector 20"/>
          <p:cNvCxnSpPr/>
          <p:nvPr/>
        </p:nvCxnSpPr>
        <p:spPr bwMode="auto">
          <a:xfrm>
            <a:off x="1098208" y="2448468"/>
            <a:ext cx="10593057" cy="0"/>
          </a:xfrm>
          <a:prstGeom prst="line">
            <a:avLst/>
          </a:prstGeom>
          <a:solidFill>
            <a:srgbClr val="FFCC99"/>
          </a:solidFill>
          <a:ln w="12700" cap="flat" cmpd="sng" algn="ctr">
            <a:solidFill>
              <a:schemeClr val="accent4"/>
            </a:solidFill>
            <a:prstDash val="solid"/>
            <a:round/>
            <a:headEnd type="none" w="med" len="med"/>
            <a:tailEnd type="none" w="med" len="med"/>
          </a:ln>
          <a:effectLst/>
        </p:spPr>
      </p:cxnSp>
      <p:cxnSp>
        <p:nvCxnSpPr>
          <p:cNvPr id="22" name="Straight Connector 21"/>
          <p:cNvCxnSpPr/>
          <p:nvPr/>
        </p:nvCxnSpPr>
        <p:spPr bwMode="auto">
          <a:xfrm>
            <a:off x="1098208" y="6534227"/>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sp>
        <p:nvSpPr>
          <p:cNvPr id="26" name="Subtitle 1"/>
          <p:cNvSpPr>
            <a:spLocks noGrp="1"/>
          </p:cNvSpPr>
          <p:nvPr>
            <p:ph type="subTitle" idx="1" hasCustomPrompt="1"/>
          </p:nvPr>
        </p:nvSpPr>
        <p:spPr>
          <a:xfrm>
            <a:off x="1044164" y="2568943"/>
            <a:ext cx="7655345" cy="389923"/>
          </a:xfrm>
        </p:spPr>
        <p:txBody>
          <a:bodyPr/>
          <a:lstStyle>
            <a:lvl1pPr marL="0" indent="0">
              <a:buNone/>
              <a:defRPr>
                <a:solidFill>
                  <a:schemeClr val="tx2"/>
                </a:solidFill>
              </a:defRPr>
            </a:lvl1pPr>
          </a:lstStyle>
          <a:p>
            <a:r>
              <a:rPr lang="en-US" dirty="0"/>
              <a:t>Author</a:t>
            </a:r>
          </a:p>
        </p:txBody>
      </p:sp>
      <p:sp>
        <p:nvSpPr>
          <p:cNvPr id="14" name="Slide Number Placeholder 5">
            <a:extLst>
              <a:ext uri="{FF2B5EF4-FFF2-40B4-BE49-F238E27FC236}">
                <a16:creationId xmlns:a16="http://schemas.microsoft.com/office/drawing/2014/main" id="{495288DB-2197-4AA1-9E62-6093715D88CA}"/>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dirty="0">
                <a:latin typeface="Arial" pitchFamily="34" charset="0"/>
              </a:rPr>
              <a:t>|</a:t>
            </a:r>
            <a:r>
              <a:rPr lang="en-US" dirty="0">
                <a:latin typeface="Tahoma" panose="020B0604030504040204" pitchFamily="34" charset="0"/>
                <a:ea typeface="Tahoma" panose="020B0604030504040204" pitchFamily="34" charset="0"/>
                <a:cs typeface="Tahoma" panose="020B0604030504040204" pitchFamily="34" charset="0"/>
              </a:rPr>
              <a:t> </a:t>
            </a:r>
            <a:fld id="{295008BC-DA31-4D19-837B-EFA4386B05F5}" type="slidenum">
              <a:rPr lang="en-US" smtClean="0">
                <a:latin typeface="Tahoma" panose="020B0604030504040204" pitchFamily="34" charset="0"/>
                <a:ea typeface="Tahoma" panose="020B0604030504040204" pitchFamily="34" charset="0"/>
                <a:cs typeface="Tahoma" panose="020B0604030504040204" pitchFamily="34" charset="0"/>
              </a:rPr>
              <a:pPr/>
              <a:t>‹#›</a:t>
            </a:fld>
            <a:r>
              <a:rPr lang="en-US" dirty="0">
                <a:latin typeface="Tahoma" panose="020B0604030504040204" pitchFamily="34" charset="0"/>
                <a:ea typeface="Tahoma" panose="020B0604030504040204" pitchFamily="34" charset="0"/>
                <a:cs typeface="Tahoma" panose="020B0604030504040204" pitchFamily="34" charset="0"/>
              </a:rPr>
              <a:t> </a:t>
            </a:r>
            <a:r>
              <a:rPr lang="en-US" dirty="0">
                <a:latin typeface="Arial" pitchFamily="34" charset="0"/>
              </a:rPr>
              <a:t>|</a:t>
            </a:r>
            <a:r>
              <a:rPr lang="en-US" dirty="0">
                <a:latin typeface="Arial" pitchFamily="34" charset="0"/>
                <a:ea typeface="Verdana" pitchFamily="34" charset="0"/>
                <a:cs typeface="Verdana" pitchFamily="34" charset="0"/>
              </a:rPr>
              <a:t> </a:t>
            </a:r>
          </a:p>
        </p:txBody>
      </p:sp>
    </p:spTree>
    <p:extLst>
      <p:ext uri="{BB962C8B-B14F-4D97-AF65-F5344CB8AC3E}">
        <p14:creationId xmlns:p14="http://schemas.microsoft.com/office/powerpoint/2010/main" val="4126487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inal Slide">
    <p:spTree>
      <p:nvGrpSpPr>
        <p:cNvPr id="1" name=""/>
        <p:cNvGrpSpPr/>
        <p:nvPr/>
      </p:nvGrpSpPr>
      <p:grpSpPr>
        <a:xfrm>
          <a:off x="0" y="0"/>
          <a:ext cx="0" cy="0"/>
          <a:chOff x="0" y="0"/>
          <a:chExt cx="0" cy="0"/>
        </a:xfrm>
      </p:grpSpPr>
      <p:sp>
        <p:nvSpPr>
          <p:cNvPr id="2" name="Rectangle 1"/>
          <p:cNvSpPr/>
          <p:nvPr/>
        </p:nvSpPr>
        <p:spPr>
          <a:xfrm>
            <a:off x="800100" y="1162058"/>
            <a:ext cx="1104900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 name="Rectangle 2"/>
          <p:cNvSpPr/>
          <p:nvPr/>
        </p:nvSpPr>
        <p:spPr>
          <a:xfrm>
            <a:off x="527538" y="1162059"/>
            <a:ext cx="11321562" cy="18609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grpSp>
        <p:nvGrpSpPr>
          <p:cNvPr id="4" name="Group 3"/>
          <p:cNvGrpSpPr/>
          <p:nvPr/>
        </p:nvGrpSpPr>
        <p:grpSpPr>
          <a:xfrm>
            <a:off x="4488362" y="4732636"/>
            <a:ext cx="3215276" cy="687607"/>
            <a:chOff x="2659017" y="4816914"/>
            <a:chExt cx="3215276" cy="687607"/>
          </a:xfrm>
        </p:grpSpPr>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9017" y="4940349"/>
              <a:ext cx="443605" cy="443605"/>
            </a:xfrm>
            <a:prstGeom prst="rect">
              <a:avLst/>
            </a:prstGeom>
          </p:spPr>
        </p:pic>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271" y="4982267"/>
              <a:ext cx="377994" cy="377994"/>
            </a:xfrm>
            <a:prstGeom prst="rect">
              <a:avLst/>
            </a:prstGeom>
          </p:spPr>
        </p:pic>
        <p:pic>
          <p:nvPicPr>
            <p:cNvPr id="7" name="Picture 6">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0385" y="4959899"/>
              <a:ext cx="1114344" cy="413237"/>
            </a:xfrm>
            <a:prstGeom prst="rect">
              <a:avLst/>
            </a:prstGeom>
          </p:spPr>
        </p:pic>
        <p:pic>
          <p:nvPicPr>
            <p:cNvPr id="8" name="Picture 7">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1766" y="4816914"/>
              <a:ext cx="972527" cy="687607"/>
            </a:xfrm>
            <a:prstGeom prst="rect">
              <a:avLst/>
            </a:prstGeom>
          </p:spPr>
        </p:pic>
      </p:grpSp>
      <p:sp>
        <p:nvSpPr>
          <p:cNvPr id="10" name="TextBox 9"/>
          <p:cNvSpPr txBox="1"/>
          <p:nvPr/>
        </p:nvSpPr>
        <p:spPr>
          <a:xfrm>
            <a:off x="3153845" y="2396381"/>
            <a:ext cx="5784978" cy="2046714"/>
          </a:xfrm>
          <a:prstGeom prst="rect">
            <a:avLst/>
          </a:prstGeom>
          <a:noFill/>
        </p:spPr>
        <p:txBody>
          <a:bodyPr wrap="square" rtlCol="0">
            <a:spAutoFit/>
          </a:bodyPr>
          <a:lstStyle/>
          <a:p>
            <a:pPr algn="ctr">
              <a:spcAft>
                <a:spcPts val="600"/>
              </a:spcAft>
            </a:pPr>
            <a:r>
              <a:rPr lang="en-US" sz="1600" dirty="0">
                <a:solidFill>
                  <a:schemeClr val="tx1">
                    <a:lumMod val="50000"/>
                    <a:lumOff val="50000"/>
                  </a:schemeClr>
                </a:solidFill>
              </a:rPr>
              <a:t>MITRE’s mission-driven teams are dedicated to solving problems for a safer world. Through our federally funded R&amp;D centers and public-private partnerships, we work across government to tackle challenges to the safety, stability, and well-being of our nation.</a:t>
            </a:r>
          </a:p>
          <a:p>
            <a:pPr algn="ctr">
              <a:spcAft>
                <a:spcPts val="600"/>
              </a:spcAft>
            </a:pPr>
            <a:endParaRPr lang="en-US" sz="1600" dirty="0">
              <a:solidFill>
                <a:schemeClr val="tx1">
                  <a:lumMod val="50000"/>
                  <a:lumOff val="50000"/>
                </a:schemeClr>
              </a:solidFill>
            </a:endParaRPr>
          </a:p>
          <a:p>
            <a:pPr algn="ctr">
              <a:spcAft>
                <a:spcPts val="600"/>
              </a:spcAft>
            </a:pPr>
            <a:r>
              <a:rPr lang="en-US" sz="1600" dirty="0">
                <a:solidFill>
                  <a:schemeClr val="tx1">
                    <a:lumMod val="50000"/>
                    <a:lumOff val="50000"/>
                  </a:schemeClr>
                </a:solidFill>
              </a:rPr>
              <a:t>Learn more at </a:t>
            </a:r>
            <a:r>
              <a:rPr lang="en-US" sz="1600" dirty="0">
                <a:solidFill>
                  <a:schemeClr val="tx1">
                    <a:lumMod val="50000"/>
                    <a:lumOff val="50000"/>
                  </a:schemeClr>
                </a:solidFill>
                <a:hlinkClick r:id="rId10"/>
              </a:rPr>
              <a:t>www.mitre.org</a:t>
            </a:r>
            <a:r>
              <a:rPr lang="en-US" sz="1600" dirty="0">
                <a:solidFill>
                  <a:schemeClr val="tx1">
                    <a:lumMod val="50000"/>
                    <a:lumOff val="50000"/>
                  </a:schemeClr>
                </a:solidFill>
              </a:rPr>
              <a:t>.</a:t>
            </a:r>
          </a:p>
          <a:p>
            <a:pPr algn="ctr">
              <a:spcAft>
                <a:spcPts val="600"/>
              </a:spcAft>
            </a:pPr>
            <a:r>
              <a:rPr lang="en-US" sz="1600" dirty="0">
                <a:solidFill>
                  <a:schemeClr val="tx1">
                    <a:lumMod val="50000"/>
                    <a:lumOff val="50000"/>
                  </a:schemeClr>
                </a:solidFill>
              </a:rPr>
              <a:t> </a:t>
            </a:r>
            <a:endParaRPr lang="en-US" sz="1400" dirty="0">
              <a:solidFill>
                <a:schemeClr val="tx1">
                  <a:lumMod val="50000"/>
                  <a:lumOff val="50000"/>
                </a:schemeClr>
              </a:solidFill>
              <a:ea typeface="Verdana" pitchFamily="34" charset="0"/>
              <a:cs typeface="Verdana"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1600" y="1295400"/>
            <a:ext cx="1729468" cy="791415"/>
          </a:xfrm>
          <a:prstGeom prst="rect">
            <a:avLst/>
          </a:prstGeom>
        </p:spPr>
      </p:pic>
      <p:sp>
        <p:nvSpPr>
          <p:cNvPr id="13" name="Slide Number Placeholder 5">
            <a:extLst>
              <a:ext uri="{FF2B5EF4-FFF2-40B4-BE49-F238E27FC236}">
                <a16:creationId xmlns:a16="http://schemas.microsoft.com/office/drawing/2014/main" id="{B7782C9A-11A1-4178-A238-6B25283AF52F}"/>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371089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E1AE-2D0B-4241-8DAC-76DB425687E6}"/>
              </a:ext>
            </a:extLst>
          </p:cNvPr>
          <p:cNvSpPr>
            <a:spLocks noGrp="1"/>
          </p:cNvSpPr>
          <p:nvPr>
            <p:ph type="title"/>
          </p:nvPr>
        </p:nvSpPr>
        <p:spPr>
          <a:xfrm>
            <a:off x="616448" y="365760"/>
            <a:ext cx="11236721" cy="75025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A7DC7E0-961C-4A00-8B0B-83ECF8E3C463}"/>
              </a:ext>
            </a:extLst>
          </p:cNvPr>
          <p:cNvSpPr>
            <a:spLocks noGrp="1"/>
          </p:cNvSpPr>
          <p:nvPr>
            <p:ph idx="1"/>
          </p:nvPr>
        </p:nvSpPr>
        <p:spPr/>
        <p:txBody>
          <a:bodyPr/>
          <a:lstStyle>
            <a:lvl1pPr marL="308269" indent="-308269" algn="l" defTabSz="1216185" rtl="0" eaLnBrk="1" latinLnBrk="0" hangingPunct="1">
              <a:spcBef>
                <a:spcPts val="0"/>
              </a:spcBef>
              <a:spcAft>
                <a:spcPts val="798"/>
              </a:spcAft>
              <a:buClr>
                <a:schemeClr val="tx2"/>
              </a:buClr>
              <a:buSzPct val="120000"/>
              <a:buFont typeface="Wingdings" pitchFamily="2" charset="2"/>
              <a:buChar char="§"/>
              <a:defRPr lang="en-US" sz="240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6216" marR="0" indent="-304046" algn="l" defTabSz="1216185" rtl="0" eaLnBrk="1" fontAlgn="auto" latinLnBrk="0" hangingPunct="1">
              <a:lnSpc>
                <a:spcPct val="90000"/>
              </a:lnSpc>
              <a:spcBef>
                <a:spcPts val="0"/>
              </a:spcBef>
              <a:spcAft>
                <a:spcPts val="798"/>
              </a:spcAft>
              <a:buClr>
                <a:schemeClr val="tx2"/>
              </a:buClr>
              <a:buSzTx/>
              <a:buFont typeface="Arial" pitchFamily="34" charset="0"/>
              <a:buChar char="–"/>
              <a:tabLst/>
              <a:defRPr lang="en-US"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94485" indent="-308269" algn="l" defTabSz="1216185" rtl="0" eaLnBrk="1" latinLnBrk="0" hangingPunct="1">
              <a:spcBef>
                <a:spcPts val="0"/>
              </a:spcBef>
              <a:spcAft>
                <a:spcPts val="798"/>
              </a:spcAft>
              <a:buClr>
                <a:schemeClr val="tx2"/>
              </a:buClr>
              <a:buSzPct val="110000"/>
              <a:buFont typeface="Wingdings" pitchFamily="2" charset="2"/>
              <a:buChar char="§"/>
              <a:defRPr lang="en-US" sz="240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lgn="l" defTabSz="1216185" rtl="0" eaLnBrk="1" latinLnBrk="0" hangingPunct="1">
              <a:spcBef>
                <a:spcPts val="0"/>
              </a:spcBef>
              <a:spcAft>
                <a:spcPts val="798"/>
              </a:spcAft>
              <a:buClr>
                <a:schemeClr val="tx2"/>
              </a:buClr>
              <a:defRPr lang="en-US" sz="2400" b="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lgn="l" defTabSz="1216185" rtl="0" eaLnBrk="1" latinLnBrk="0" hangingPunct="1">
              <a:spcBef>
                <a:spcPts val="0"/>
              </a:spcBef>
              <a:spcAft>
                <a:spcPts val="798"/>
              </a:spcAft>
              <a:buClr>
                <a:schemeClr val="tx2"/>
              </a:buClr>
              <a:defRPr lang="en-US" sz="2660" b="1" kern="1200">
                <a:solidFill>
                  <a:schemeClr val="tx1"/>
                </a:solidFill>
                <a:latin typeface="Arial" pitchFamily="34" charset="0"/>
                <a:ea typeface="Verdana" pitchFamily="34" charset="0"/>
                <a:cs typeface="Arial" pitchFamily="34" charset="0"/>
              </a:defRPr>
            </a:lvl5pPr>
          </a:lstStyle>
          <a:p>
            <a:pPr marL="308269" lvl="0" indent="-308269" defTabSz="1216185">
              <a:spcBef>
                <a:spcPts val="0"/>
              </a:spcBef>
              <a:spcAft>
                <a:spcPts val="798"/>
              </a:spcAft>
              <a:buClr>
                <a:schemeClr val="tx2"/>
              </a:buClr>
              <a:buSzPct val="120000"/>
              <a:buFont typeface="Wingdings" pitchFamily="2" charset="2"/>
              <a:buChar char="§"/>
            </a:pPr>
            <a:r>
              <a:rPr lang="en-US" dirty="0"/>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dirty="0"/>
              <a:t>Second level</a:t>
            </a:r>
          </a:p>
          <a:p>
            <a:pPr marL="308269" lvl="2" indent="-308269" defTabSz="1216185">
              <a:spcBef>
                <a:spcPts val="0"/>
              </a:spcBef>
              <a:spcAft>
                <a:spcPts val="798"/>
              </a:spcAft>
              <a:buClr>
                <a:schemeClr val="tx2"/>
              </a:buClr>
              <a:buSzPct val="120000"/>
              <a:buFont typeface="Wingdings" pitchFamily="2" charset="2"/>
              <a:buChar char="§"/>
            </a:pPr>
            <a:r>
              <a:rPr lang="en-US" dirty="0"/>
              <a:t>Third level</a:t>
            </a:r>
          </a:p>
        </p:txBody>
      </p:sp>
      <p:sp>
        <p:nvSpPr>
          <p:cNvPr id="7" name="Slide Number Placeholder 5">
            <a:extLst>
              <a:ext uri="{FF2B5EF4-FFF2-40B4-BE49-F238E27FC236}">
                <a16:creationId xmlns:a16="http://schemas.microsoft.com/office/drawing/2014/main" id="{B53F2848-DF32-4C59-B04B-EBFD963B2F8D}"/>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43184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Header Layout">
    <p:spTree>
      <p:nvGrpSpPr>
        <p:cNvPr id="1" name=""/>
        <p:cNvGrpSpPr/>
        <p:nvPr/>
      </p:nvGrpSpPr>
      <p:grpSpPr>
        <a:xfrm>
          <a:off x="0" y="0"/>
          <a:ext cx="0" cy="0"/>
          <a:chOff x="0" y="0"/>
          <a:chExt cx="0" cy="0"/>
        </a:xfrm>
      </p:grpSpPr>
      <p:grpSp>
        <p:nvGrpSpPr>
          <p:cNvPr id="6" name="Group 5"/>
          <p:cNvGrpSpPr/>
          <p:nvPr/>
        </p:nvGrpSpPr>
        <p:grpSpPr>
          <a:xfrm>
            <a:off x="81480" y="0"/>
            <a:ext cx="99589" cy="6858000"/>
            <a:chOff x="1" y="0"/>
            <a:chExt cx="380999" cy="6858000"/>
          </a:xfrm>
        </p:grpSpPr>
        <p:sp>
          <p:nvSpPr>
            <p:cNvPr id="17" name="Rectangle 16"/>
            <p:cNvSpPr/>
            <p:nvPr/>
          </p:nvSpPr>
          <p:spPr bwMode="auto">
            <a:xfrm>
              <a:off x="1" y="0"/>
              <a:ext cx="380999" cy="3276600"/>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ectangle 17"/>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
        <p:nvSpPr>
          <p:cNvPr id="21" name="Rectangle 9"/>
          <p:cNvSpPr>
            <a:spLocks noGrp="1" noChangeArrowheads="1"/>
          </p:cNvSpPr>
          <p:nvPr>
            <p:ph type="ctrTitle" sz="quarter" hasCustomPrompt="1"/>
          </p:nvPr>
        </p:nvSpPr>
        <p:spPr>
          <a:xfrm>
            <a:off x="685800" y="2523067"/>
            <a:ext cx="10820400" cy="1803399"/>
          </a:xfrm>
        </p:spPr>
        <p:txBody>
          <a:bodyPr anchor="ctr" anchorCtr="0">
            <a:noAutofit/>
          </a:bodyPr>
          <a:lstStyle>
            <a:lvl1pPr algn="ctr">
              <a:lnSpc>
                <a:spcPts val="4400"/>
              </a:lnSpc>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dirty="0"/>
              <a:t>Divider Slide – Section Title here</a:t>
            </a:r>
          </a:p>
        </p:txBody>
      </p:sp>
      <p:cxnSp>
        <p:nvCxnSpPr>
          <p:cNvPr id="5" name="Straight Connector 4"/>
          <p:cNvCxnSpPr/>
          <p:nvPr/>
        </p:nvCxnSpPr>
        <p:spPr>
          <a:xfrm>
            <a:off x="685800" y="2057400"/>
            <a:ext cx="10744200" cy="0"/>
          </a:xfrm>
          <a:prstGeom prst="line">
            <a:avLst/>
          </a:prstGeom>
          <a:ln>
            <a:gradFill flip="none" rotWithShape="1">
              <a:gsLst>
                <a:gs pos="0">
                  <a:schemeClr val="accent1">
                    <a:lumMod val="5000"/>
                    <a:lumOff val="95000"/>
                  </a:schemeClr>
                </a:gs>
                <a:gs pos="26000">
                  <a:schemeClr val="tx2"/>
                </a:gs>
                <a:gs pos="77000">
                  <a:schemeClr val="tx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85800" y="4800600"/>
            <a:ext cx="10744200" cy="0"/>
          </a:xfrm>
          <a:prstGeom prst="line">
            <a:avLst/>
          </a:prstGeom>
          <a:ln>
            <a:gradFill flip="none" rotWithShape="1">
              <a:gsLst>
                <a:gs pos="0">
                  <a:schemeClr val="accent1">
                    <a:lumMod val="5000"/>
                    <a:lumOff val="95000"/>
                  </a:schemeClr>
                </a:gs>
                <a:gs pos="26000">
                  <a:schemeClr val="tx2"/>
                </a:gs>
                <a:gs pos="77000">
                  <a:schemeClr val="tx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2030547" y="0"/>
            <a:ext cx="99589" cy="6858000"/>
            <a:chOff x="1" y="0"/>
            <a:chExt cx="380999" cy="6858000"/>
          </a:xfrm>
        </p:grpSpPr>
        <p:sp>
          <p:nvSpPr>
            <p:cNvPr id="20" name="Rectangle 19"/>
            <p:cNvSpPr/>
            <p:nvPr/>
          </p:nvSpPr>
          <p:spPr bwMode="auto">
            <a:xfrm>
              <a:off x="1" y="0"/>
              <a:ext cx="380999" cy="3276600"/>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Rectangle 22"/>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
        <p:nvSpPr>
          <p:cNvPr id="16" name="Slide Number Placeholder 5">
            <a:extLst>
              <a:ext uri="{FF2B5EF4-FFF2-40B4-BE49-F238E27FC236}">
                <a16:creationId xmlns:a16="http://schemas.microsoft.com/office/drawing/2014/main" id="{B0B872EE-CF6B-48C6-B994-9F72BDEE74E7}"/>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11524948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367E-171D-4F02-854A-869820690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2E0C53-8592-4185-BA98-B6863E30C1C9}"/>
              </a:ext>
            </a:extLst>
          </p:cNvPr>
          <p:cNvSpPr>
            <a:spLocks noGrp="1"/>
          </p:cNvSpPr>
          <p:nvPr>
            <p:ph sz="half" idx="1"/>
          </p:nvPr>
        </p:nvSpPr>
        <p:spPr>
          <a:xfrm>
            <a:off x="838200" y="1517281"/>
            <a:ext cx="5181600" cy="4351338"/>
          </a:xfrm>
        </p:spPr>
        <p:txBody>
          <a:bodyPr/>
          <a:lstStyle>
            <a:lvl1pPr>
              <a:defRPr/>
            </a:lvl1pPr>
            <a:lvl2pPr>
              <a:defRPr/>
            </a:lvl2pPr>
            <a:lvl3pPr>
              <a:defRPr/>
            </a:lvl3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
        <p:nvSpPr>
          <p:cNvPr id="4" name="Content Placeholder 3">
            <a:extLst>
              <a:ext uri="{FF2B5EF4-FFF2-40B4-BE49-F238E27FC236}">
                <a16:creationId xmlns:a16="http://schemas.microsoft.com/office/drawing/2014/main" id="{C4FAA94F-F00A-4D54-B986-1C6CE3499C6F}"/>
              </a:ext>
            </a:extLst>
          </p:cNvPr>
          <p:cNvSpPr>
            <a:spLocks noGrp="1"/>
          </p:cNvSpPr>
          <p:nvPr>
            <p:ph sz="half" idx="2"/>
          </p:nvPr>
        </p:nvSpPr>
        <p:spPr>
          <a:xfrm>
            <a:off x="6172200" y="1517281"/>
            <a:ext cx="5181600" cy="4351338"/>
          </a:xfrm>
        </p:spPr>
        <p:txBody>
          <a:bodyPr/>
          <a:lstStyle>
            <a:lvl1pPr>
              <a:defRPr/>
            </a:lvl1pPr>
            <a:lvl2pPr>
              <a:defRPr/>
            </a:lvl2pPr>
            <a:lvl3pPr>
              <a:defRPr/>
            </a:lvl3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
        <p:nvSpPr>
          <p:cNvPr id="10" name="Slide Number Placeholder 5">
            <a:extLst>
              <a:ext uri="{FF2B5EF4-FFF2-40B4-BE49-F238E27FC236}">
                <a16:creationId xmlns:a16="http://schemas.microsoft.com/office/drawing/2014/main" id="{CEB45D1C-3664-40B8-A5D0-E8CCF94E9716}"/>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82735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983BB99-7878-4217-A951-411299834543}"/>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dirty="0">
                <a:latin typeface="Arial" pitchFamily="34" charset="0"/>
              </a:rPr>
              <a:t>| </a:t>
            </a:r>
            <a:fld id="{295008BC-DA31-4D19-837B-EFA4386B05F5}" type="slidenum">
              <a:rPr lang="en-US" smtClean="0">
                <a:latin typeface="Arial" pitchFamily="34" charset="0"/>
              </a:rPr>
              <a:pPr/>
              <a:t>‹#›</a:t>
            </a:fld>
            <a:r>
              <a:rPr lang="en-US" dirty="0">
                <a:latin typeface="Arial" pitchFamily="34" charset="0"/>
              </a:rPr>
              <a:t> |</a:t>
            </a:r>
            <a:r>
              <a:rPr lang="en-US" dirty="0">
                <a:latin typeface="Arial" pitchFamily="34" charset="0"/>
                <a:ea typeface="Verdana" pitchFamily="34" charset="0"/>
                <a:cs typeface="Verdana" pitchFamily="34" charset="0"/>
              </a:rPr>
              <a:t> </a:t>
            </a:r>
          </a:p>
        </p:txBody>
      </p:sp>
    </p:spTree>
    <p:extLst>
      <p:ext uri="{BB962C8B-B14F-4D97-AF65-F5344CB8AC3E}">
        <p14:creationId xmlns:p14="http://schemas.microsoft.com/office/powerpoint/2010/main" val="416028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No Title and Rule">
    <p:spTree>
      <p:nvGrpSpPr>
        <p:cNvPr id="1" name=""/>
        <p:cNvGrpSpPr/>
        <p:nvPr/>
      </p:nvGrpSpPr>
      <p:grpSpPr>
        <a:xfrm>
          <a:off x="0" y="0"/>
          <a:ext cx="0" cy="0"/>
          <a:chOff x="0" y="0"/>
          <a:chExt cx="0" cy="0"/>
        </a:xfrm>
      </p:grpSpPr>
      <p:sp>
        <p:nvSpPr>
          <p:cNvPr id="2" name="Rectangle 1"/>
          <p:cNvSpPr/>
          <p:nvPr/>
        </p:nvSpPr>
        <p:spPr>
          <a:xfrm>
            <a:off x="800100" y="1162058"/>
            <a:ext cx="1104900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 name="Rectangle 2"/>
          <p:cNvSpPr/>
          <p:nvPr/>
        </p:nvSpPr>
        <p:spPr>
          <a:xfrm>
            <a:off x="480646" y="1162059"/>
            <a:ext cx="11368454" cy="2095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6" name="Slide Number Placeholder 5">
            <a:extLst>
              <a:ext uri="{FF2B5EF4-FFF2-40B4-BE49-F238E27FC236}">
                <a16:creationId xmlns:a16="http://schemas.microsoft.com/office/drawing/2014/main" id="{6E540930-2B08-4727-B9A2-078A4D8C527A}"/>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83869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 Large Imag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1639" y="6540147"/>
            <a:ext cx="670505" cy="243820"/>
          </a:xfrm>
          <a:prstGeom prst="rect">
            <a:avLst/>
          </a:prstGeom>
        </p:spPr>
      </p:pic>
      <p:sp>
        <p:nvSpPr>
          <p:cNvPr id="7" name="Slide Number Placeholder 5">
            <a:extLst>
              <a:ext uri="{FF2B5EF4-FFF2-40B4-BE49-F238E27FC236}">
                <a16:creationId xmlns:a16="http://schemas.microsoft.com/office/drawing/2014/main" id="{23D89D2D-9F9A-4436-ACCC-12C4EEB682D9}"/>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423412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Final Slide">
    <p:spTree>
      <p:nvGrpSpPr>
        <p:cNvPr id="1" name=""/>
        <p:cNvGrpSpPr/>
        <p:nvPr/>
      </p:nvGrpSpPr>
      <p:grpSpPr>
        <a:xfrm>
          <a:off x="0" y="0"/>
          <a:ext cx="0" cy="0"/>
          <a:chOff x="0" y="0"/>
          <a:chExt cx="0" cy="0"/>
        </a:xfrm>
      </p:grpSpPr>
      <p:sp>
        <p:nvSpPr>
          <p:cNvPr id="2" name="Rectangle 1"/>
          <p:cNvSpPr/>
          <p:nvPr/>
        </p:nvSpPr>
        <p:spPr>
          <a:xfrm>
            <a:off x="800100" y="1162058"/>
            <a:ext cx="1104900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 name="Rectangle 2"/>
          <p:cNvSpPr/>
          <p:nvPr/>
        </p:nvSpPr>
        <p:spPr>
          <a:xfrm>
            <a:off x="527538" y="1162059"/>
            <a:ext cx="11321562" cy="18609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0" name="Slide Number Placeholder 5">
            <a:extLst>
              <a:ext uri="{FF2B5EF4-FFF2-40B4-BE49-F238E27FC236}">
                <a16:creationId xmlns:a16="http://schemas.microsoft.com/office/drawing/2014/main" id="{037AAF63-CF94-4499-8F6F-A25001FA7D68}"/>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121730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E1AE-2D0B-4241-8DAC-76DB425687E6}"/>
              </a:ext>
            </a:extLst>
          </p:cNvPr>
          <p:cNvSpPr>
            <a:spLocks noGrp="1"/>
          </p:cNvSpPr>
          <p:nvPr>
            <p:ph type="title"/>
          </p:nvPr>
        </p:nvSpPr>
        <p:spPr>
          <a:xfrm>
            <a:off x="616448" y="365760"/>
            <a:ext cx="11236721" cy="75025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A7DC7E0-961C-4A00-8B0B-83ECF8E3C463}"/>
              </a:ext>
            </a:extLst>
          </p:cNvPr>
          <p:cNvSpPr>
            <a:spLocks noGrp="1"/>
          </p:cNvSpPr>
          <p:nvPr>
            <p:ph idx="1"/>
          </p:nvPr>
        </p:nvSpPr>
        <p:spPr/>
        <p:txBody>
          <a:bodyPr/>
          <a:lstStyle>
            <a:lvl1pPr marL="308269" indent="-308269" algn="l" defTabSz="1216185" rtl="0" eaLnBrk="1" latinLnBrk="0" hangingPunct="1">
              <a:spcBef>
                <a:spcPts val="0"/>
              </a:spcBef>
              <a:spcAft>
                <a:spcPts val="798"/>
              </a:spcAft>
              <a:buClr>
                <a:schemeClr val="tx2"/>
              </a:buClr>
              <a:buSzPct val="120000"/>
              <a:buFont typeface="Wingdings" pitchFamily="2" charset="2"/>
              <a:buChar char="§"/>
              <a:defRPr lang="en-US" sz="2400" b="1" kern="1200" dirty="0" smtClean="0">
                <a:solidFill>
                  <a:schemeClr val="tx1"/>
                </a:solidFill>
                <a:latin typeface="Arial" pitchFamily="34" charset="0"/>
                <a:ea typeface="Verdana" pitchFamily="34" charset="0"/>
                <a:cs typeface="Arial" pitchFamily="34" charset="0"/>
              </a:defRPr>
            </a:lvl1pPr>
            <a:lvl2pPr marL="686216" marR="0" indent="-304046" algn="l" defTabSz="1216185" rtl="0" eaLnBrk="1" fontAlgn="auto" latinLnBrk="0" hangingPunct="1">
              <a:lnSpc>
                <a:spcPct val="90000"/>
              </a:lnSpc>
              <a:spcBef>
                <a:spcPts val="0"/>
              </a:spcBef>
              <a:spcAft>
                <a:spcPts val="798"/>
              </a:spcAft>
              <a:buClr>
                <a:schemeClr val="tx2"/>
              </a:buClr>
              <a:buSzTx/>
              <a:buFont typeface="Arial" pitchFamily="34" charset="0"/>
              <a:buChar char="–"/>
              <a:tabLst/>
              <a:defRPr lang="en-US" sz="2400" kern="1200">
                <a:solidFill>
                  <a:schemeClr val="tx1"/>
                </a:solidFill>
                <a:latin typeface="Arial" pitchFamily="34" charset="0"/>
                <a:ea typeface="Verdana" pitchFamily="34" charset="0"/>
                <a:cs typeface="Arial" pitchFamily="34" charset="0"/>
              </a:defRPr>
            </a:lvl2pPr>
            <a:lvl3pPr marL="994485" indent="-308269" algn="l" defTabSz="1216185" rtl="0" eaLnBrk="1" latinLnBrk="0" hangingPunct="1">
              <a:spcBef>
                <a:spcPts val="0"/>
              </a:spcBef>
              <a:spcAft>
                <a:spcPts val="798"/>
              </a:spcAft>
              <a:buClr>
                <a:schemeClr val="tx2"/>
              </a:buClr>
              <a:buSzPct val="110000"/>
              <a:buFont typeface="Wingdings" pitchFamily="2" charset="2"/>
              <a:buChar char="§"/>
              <a:defRPr lang="en-US" sz="2400" kern="1200" smtClean="0">
                <a:solidFill>
                  <a:schemeClr val="tx1"/>
                </a:solidFill>
                <a:latin typeface="Arial" pitchFamily="34" charset="0"/>
                <a:ea typeface="Verdana" pitchFamily="34" charset="0"/>
                <a:cs typeface="Arial" pitchFamily="34" charset="0"/>
              </a:defRPr>
            </a:lvl3pPr>
            <a:lvl4pPr algn="l" defTabSz="1216185" rtl="0" eaLnBrk="1" latinLnBrk="0" hangingPunct="1">
              <a:spcBef>
                <a:spcPts val="0"/>
              </a:spcBef>
              <a:spcAft>
                <a:spcPts val="798"/>
              </a:spcAft>
              <a:buClr>
                <a:schemeClr val="tx2"/>
              </a:buClr>
              <a:defRPr lang="en-US" sz="2660" b="1" kern="1200" smtClean="0">
                <a:solidFill>
                  <a:schemeClr val="tx1"/>
                </a:solidFill>
                <a:latin typeface="Arial" pitchFamily="34" charset="0"/>
                <a:ea typeface="Verdana" pitchFamily="34" charset="0"/>
                <a:cs typeface="Arial" pitchFamily="34" charset="0"/>
              </a:defRPr>
            </a:lvl4pPr>
            <a:lvl5pPr algn="l" defTabSz="1216185" rtl="0" eaLnBrk="1" latinLnBrk="0" hangingPunct="1">
              <a:spcBef>
                <a:spcPts val="0"/>
              </a:spcBef>
              <a:spcAft>
                <a:spcPts val="798"/>
              </a:spcAft>
              <a:buClr>
                <a:schemeClr val="tx2"/>
              </a:buClr>
              <a:defRPr lang="en-US" sz="2660" b="1" kern="1200">
                <a:solidFill>
                  <a:schemeClr val="tx1"/>
                </a:solidFill>
                <a:latin typeface="Arial" pitchFamily="34" charset="0"/>
                <a:ea typeface="Verdana" pitchFamily="34" charset="0"/>
                <a:cs typeface="Arial" pitchFamily="34" charset="0"/>
              </a:defRPr>
            </a:lvl5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
        <p:nvSpPr>
          <p:cNvPr id="5" name="Footer Placeholder 4">
            <a:extLst>
              <a:ext uri="{FF2B5EF4-FFF2-40B4-BE49-F238E27FC236}">
                <a16:creationId xmlns:a16="http://schemas.microsoft.com/office/drawing/2014/main" id="{23EC0F36-D4CB-468E-9966-B9986B20A44E}"/>
              </a:ext>
            </a:extLst>
          </p:cNvPr>
          <p:cNvSpPr>
            <a:spLocks noGrp="1"/>
          </p:cNvSpPr>
          <p:nvPr>
            <p:ph type="ftr" sz="quarter" idx="11"/>
          </p:nvPr>
        </p:nvSpPr>
        <p:spPr>
          <a:xfrm>
            <a:off x="616448" y="6466541"/>
            <a:ext cx="7536952" cy="239059"/>
          </a:xfrm>
        </p:spPr>
        <p:txBody>
          <a:bodyPr/>
          <a:lstStyle>
            <a:lvl1pPr algn="l">
              <a:defRPr/>
            </a:lvl1pPr>
          </a:lstStyle>
          <a:p>
            <a:r>
              <a:rPr lang="en-US" altLang="en-US">
                <a:solidFill>
                  <a:schemeClr val="tx1">
                    <a:lumMod val="50000"/>
                    <a:lumOff val="50000"/>
                  </a:schemeClr>
                </a:solidFill>
                <a:latin typeface="Arial" pitchFamily="34" charset="0"/>
                <a:cs typeface="Arial" pitchFamily="34" charset="0"/>
              </a:rPr>
              <a:t>© 2018 The MITRE Corporation. All rights reserved.</a:t>
            </a:r>
            <a:endParaRPr lang="en-US">
              <a:solidFill>
                <a:schemeClr val="tx1">
                  <a:lumMod val="50000"/>
                  <a:lumOff val="50000"/>
                </a:schemeClr>
              </a:solidFill>
              <a:latin typeface="Arial" pitchFamily="34" charset="0"/>
              <a:cs typeface="Arial" pitchFamily="34" charset="0"/>
            </a:endParaRPr>
          </a:p>
        </p:txBody>
      </p:sp>
      <p:sp>
        <p:nvSpPr>
          <p:cNvPr id="7" name="Slide Number Placeholder 5">
            <a:extLst>
              <a:ext uri="{FF2B5EF4-FFF2-40B4-BE49-F238E27FC236}">
                <a16:creationId xmlns:a16="http://schemas.microsoft.com/office/drawing/2014/main" id="{B53F2848-DF32-4C59-B04B-EBFD963B2F8D}"/>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 </a:t>
            </a:r>
            <a:fld id="{295008BC-DA31-4D19-837B-EFA4386B05F5}" type="slidenum">
              <a:rPr lang="en-US" smtClean="0">
                <a:latin typeface="Arial" pitchFamily="34" charset="0"/>
              </a:rPr>
              <a:pPr/>
              <a:t>‹#›</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4191793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2BF51-56C6-45DE-975B-E54B78AB85B6}"/>
              </a:ext>
            </a:extLst>
          </p:cNvPr>
          <p:cNvSpPr>
            <a:spLocks noGrp="1"/>
          </p:cNvSpPr>
          <p:nvPr>
            <p:ph type="title"/>
          </p:nvPr>
        </p:nvSpPr>
        <p:spPr>
          <a:xfrm>
            <a:off x="616448" y="365760"/>
            <a:ext cx="11236721" cy="750253"/>
          </a:xfrm>
          <a:prstGeom prst="rect">
            <a:avLst/>
          </a:prstGeom>
        </p:spPr>
        <p:txBody>
          <a:bodyPr vert="horz" lIns="91440" tIns="45720" rIns="91440" bIns="45720" rtlCol="0" anchor="ctr" anchorCtr="0">
            <a:noAutofit/>
          </a:bodyPr>
          <a:lstStyle/>
          <a:p>
            <a:pPr lvl="0">
              <a:lnSpc>
                <a:spcPts val="3200"/>
              </a:lnSpc>
            </a:pPr>
            <a:r>
              <a:rPr lang="en-US"/>
              <a:t>Click to edit Master title style</a:t>
            </a:r>
            <a:endParaRPr lang="en-US" dirty="0"/>
          </a:p>
        </p:txBody>
      </p:sp>
      <p:sp>
        <p:nvSpPr>
          <p:cNvPr id="3" name="Text Placeholder 2">
            <a:extLst>
              <a:ext uri="{FF2B5EF4-FFF2-40B4-BE49-F238E27FC236}">
                <a16:creationId xmlns:a16="http://schemas.microsoft.com/office/drawing/2014/main" id="{D15798B9-CA6E-4EEF-AFEA-D99321F30B5B}"/>
              </a:ext>
            </a:extLst>
          </p:cNvPr>
          <p:cNvSpPr>
            <a:spLocks noGrp="1"/>
          </p:cNvSpPr>
          <p:nvPr>
            <p:ph type="body" idx="1"/>
          </p:nvPr>
        </p:nvSpPr>
        <p:spPr>
          <a:xfrm>
            <a:off x="616449" y="1371601"/>
            <a:ext cx="11236720" cy="4794737"/>
          </a:xfrm>
          <a:prstGeom prst="rect">
            <a:avLst/>
          </a:prstGeom>
        </p:spPr>
        <p:txBody>
          <a:bodyPr vert="horz" lIns="91440" tIns="45720" rIns="91440" bIns="45720" rtlCol="0">
            <a:noAutofit/>
          </a:bodyPr>
          <a:lstStyle/>
          <a:p>
            <a:pPr marL="308269" lvl="0" indent="-308269" defTabSz="1216185">
              <a:spcBef>
                <a:spcPts val="0"/>
              </a:spcBef>
              <a:spcAft>
                <a:spcPts val="798"/>
              </a:spcAft>
              <a:buClr>
                <a:schemeClr val="tx2"/>
              </a:buClr>
              <a:buSzPct val="120000"/>
              <a:buFont typeface="Wingdings" pitchFamily="2" charset="2"/>
              <a:buChar char="§"/>
            </a:pPr>
            <a:r>
              <a:rPr lang="en-US" dirty="0"/>
              <a:t>Edit Master text styles</a:t>
            </a:r>
          </a:p>
          <a:p>
            <a:pPr marL="686216" lvl="1" indent="-304046" defTabSz="1216185">
              <a:spcBef>
                <a:spcPts val="0"/>
              </a:spcBef>
              <a:spcAft>
                <a:spcPts val="798"/>
              </a:spcAft>
              <a:buClr>
                <a:schemeClr val="tx2"/>
              </a:buClr>
              <a:buChar char="–"/>
            </a:pPr>
            <a:r>
              <a:rPr lang="en-US" dirty="0"/>
              <a:t>Second level</a:t>
            </a:r>
          </a:p>
          <a:p>
            <a:pPr marL="994485" lvl="2" indent="-308269" defTabSz="1216185">
              <a:spcBef>
                <a:spcPts val="0"/>
              </a:spcBef>
              <a:spcAft>
                <a:spcPts val="798"/>
              </a:spcAft>
              <a:buClr>
                <a:schemeClr val="tx2"/>
              </a:buClr>
              <a:buSzPct val="110000"/>
              <a:buFont typeface="Wingdings" pitchFamily="2" charset="2"/>
              <a:buChar char="§"/>
            </a:pPr>
            <a:r>
              <a:rPr lang="en-US" dirty="0"/>
              <a:t>Third level</a:t>
            </a:r>
          </a:p>
        </p:txBody>
      </p:sp>
      <p:sp>
        <p:nvSpPr>
          <p:cNvPr id="10" name="Rectangle 9" descr="Artifact">
            <a:extLst>
              <a:ext uri="{FF2B5EF4-FFF2-40B4-BE49-F238E27FC236}">
                <a16:creationId xmlns:a16="http://schemas.microsoft.com/office/drawing/2014/main" id="{76AE87BA-EAF2-4F85-A4C6-431AB731984B}"/>
              </a:ext>
            </a:extLst>
          </p:cNvPr>
          <p:cNvSpPr/>
          <p:nvPr/>
        </p:nvSpPr>
        <p:spPr bwMode="auto">
          <a:xfrm>
            <a:off x="81483" y="1"/>
            <a:ext cx="99586"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1" name="Rectangle 10" descr="Artifact">
            <a:extLst>
              <a:ext uri="{FF2B5EF4-FFF2-40B4-BE49-F238E27FC236}">
                <a16:creationId xmlns:a16="http://schemas.microsoft.com/office/drawing/2014/main" id="{B6C3F526-F252-41AB-A61C-F10A1CF2B122}"/>
              </a:ext>
            </a:extLst>
          </p:cNvPr>
          <p:cNvSpPr/>
          <p:nvPr/>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cxnSp>
        <p:nvCxnSpPr>
          <p:cNvPr id="12" name="Straight Connector 11" descr="Artifact">
            <a:extLst>
              <a:ext uri="{FF2B5EF4-FFF2-40B4-BE49-F238E27FC236}">
                <a16:creationId xmlns:a16="http://schemas.microsoft.com/office/drawing/2014/main" id="{DC069472-29C7-4CEC-83B3-DFDBE2BD327E}"/>
              </a:ext>
            </a:extLst>
          </p:cNvPr>
          <p:cNvCxnSpPr>
            <a:cxnSpLocks/>
          </p:cNvCxnSpPr>
          <p:nvPr/>
        </p:nvCxnSpPr>
        <p:spPr bwMode="auto">
          <a:xfrm>
            <a:off x="616449" y="1242752"/>
            <a:ext cx="1123672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3" name="Rectangle 12" descr="Artifact">
            <a:extLst>
              <a:ext uri="{FF2B5EF4-FFF2-40B4-BE49-F238E27FC236}">
                <a16:creationId xmlns:a16="http://schemas.microsoft.com/office/drawing/2014/main" id="{0FC1AD13-1188-4710-AA4D-CAD582AF814C}"/>
              </a:ext>
            </a:extLst>
          </p:cNvPr>
          <p:cNvSpPr/>
          <p:nvPr userDrawn="1"/>
        </p:nvSpPr>
        <p:spPr bwMode="auto">
          <a:xfrm>
            <a:off x="81483" y="1"/>
            <a:ext cx="99586" cy="1219200"/>
          </a:xfrm>
          <a:prstGeom prst="rect">
            <a:avLst/>
          </a:prstGeom>
          <a:solidFill>
            <a:schemeClr val="accent4"/>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4" name="Rectangle 13" descr="Artifact">
            <a:extLst>
              <a:ext uri="{FF2B5EF4-FFF2-40B4-BE49-F238E27FC236}">
                <a16:creationId xmlns:a16="http://schemas.microsoft.com/office/drawing/2014/main" id="{33566D52-4B10-4869-BC77-6B0630C04620}"/>
              </a:ext>
            </a:extLst>
          </p:cNvPr>
          <p:cNvSpPr/>
          <p:nvPr userDrawn="1"/>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cxnSp>
        <p:nvCxnSpPr>
          <p:cNvPr id="16" name="Straight Connector 15" descr="Artifact">
            <a:extLst>
              <a:ext uri="{FF2B5EF4-FFF2-40B4-BE49-F238E27FC236}">
                <a16:creationId xmlns:a16="http://schemas.microsoft.com/office/drawing/2014/main" id="{8E84DD11-8C76-4BBF-8684-CF89C69047E7}"/>
              </a:ext>
            </a:extLst>
          </p:cNvPr>
          <p:cNvCxnSpPr>
            <a:cxnSpLocks/>
          </p:cNvCxnSpPr>
          <p:nvPr userDrawn="1"/>
        </p:nvCxnSpPr>
        <p:spPr bwMode="auto">
          <a:xfrm>
            <a:off x="616449" y="1242752"/>
            <a:ext cx="11236720" cy="0"/>
          </a:xfrm>
          <a:prstGeom prst="line">
            <a:avLst/>
          </a:prstGeom>
          <a:solidFill>
            <a:srgbClr val="FFCC99"/>
          </a:solidFill>
          <a:ln w="12700" cap="flat" cmpd="sng" algn="ctr">
            <a:solidFill>
              <a:schemeClr val="accent4"/>
            </a:solidFill>
            <a:prstDash val="solid"/>
            <a:round/>
            <a:headEnd type="none" w="med" len="med"/>
            <a:tailEnd type="none" w="med" len="med"/>
          </a:ln>
          <a:effectLst/>
        </p:spPr>
      </p:cxnSp>
    </p:spTree>
    <p:extLst>
      <p:ext uri="{BB962C8B-B14F-4D97-AF65-F5344CB8AC3E}">
        <p14:creationId xmlns:p14="http://schemas.microsoft.com/office/powerpoint/2010/main" val="57132481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5" r:id="rId3"/>
    <p:sldLayoutId id="2147483660" r:id="rId4"/>
    <p:sldLayoutId id="2147483661" r:id="rId5"/>
    <p:sldLayoutId id="2147483662" r:id="rId6"/>
    <p:sldLayoutId id="2147483663" r:id="rId7"/>
    <p:sldLayoutId id="2147483664" r:id="rId8"/>
  </p:sldLayoutIdLst>
  <p:hf hdr="0" dt="0"/>
  <p:txStyles>
    <p:titleStyle>
      <a:lvl1pPr algn="l" defTabSz="914400" rtl="0" eaLnBrk="1" latinLnBrk="0" hangingPunct="1">
        <a:lnSpc>
          <a:spcPct val="90000"/>
        </a:lnSpc>
        <a:spcBef>
          <a:spcPct val="0"/>
        </a:spcBef>
        <a:buNone/>
        <a:defRPr lang="en-US" sz="3200" b="1" kern="1200">
          <a:solidFill>
            <a:schemeClr val="tx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394" kern="1200" smtClean="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394"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2BF51-56C6-45DE-975B-E54B78AB85B6}"/>
              </a:ext>
            </a:extLst>
          </p:cNvPr>
          <p:cNvSpPr>
            <a:spLocks noGrp="1"/>
          </p:cNvSpPr>
          <p:nvPr>
            <p:ph type="title"/>
          </p:nvPr>
        </p:nvSpPr>
        <p:spPr>
          <a:xfrm>
            <a:off x="616448" y="365760"/>
            <a:ext cx="11236721" cy="750253"/>
          </a:xfrm>
          <a:prstGeom prst="rect">
            <a:avLst/>
          </a:prstGeom>
        </p:spPr>
        <p:txBody>
          <a:bodyPr vert="horz" lIns="91440" tIns="45720" rIns="91440" bIns="45720" rtlCol="0" anchor="ctr" anchorCtr="0">
            <a:noAutofit/>
          </a:bodyPr>
          <a:lstStyle/>
          <a:p>
            <a:pPr lvl="0">
              <a:lnSpc>
                <a:spcPts val="3200"/>
              </a:lnSpc>
            </a:pPr>
            <a:r>
              <a:rPr lang="en-US"/>
              <a:t>Click to edit Master title style</a:t>
            </a:r>
          </a:p>
        </p:txBody>
      </p:sp>
      <p:sp>
        <p:nvSpPr>
          <p:cNvPr id="3" name="Text Placeholder 2">
            <a:extLst>
              <a:ext uri="{FF2B5EF4-FFF2-40B4-BE49-F238E27FC236}">
                <a16:creationId xmlns:a16="http://schemas.microsoft.com/office/drawing/2014/main" id="{D15798B9-CA6E-4EEF-AFEA-D99321F30B5B}"/>
              </a:ext>
            </a:extLst>
          </p:cNvPr>
          <p:cNvSpPr>
            <a:spLocks noGrp="1"/>
          </p:cNvSpPr>
          <p:nvPr>
            <p:ph type="body" idx="1"/>
          </p:nvPr>
        </p:nvSpPr>
        <p:spPr>
          <a:xfrm>
            <a:off x="616449" y="1371601"/>
            <a:ext cx="11236720" cy="4794737"/>
          </a:xfrm>
          <a:prstGeom prst="rect">
            <a:avLst/>
          </a:prstGeom>
        </p:spPr>
        <p:txBody>
          <a:bodyPr vert="horz" lIns="91440" tIns="45720" rIns="91440" bIns="45720" rtlCol="0">
            <a:noAutofit/>
          </a:bodyPr>
          <a:lstStyle/>
          <a:p>
            <a:pPr marL="308269" lvl="0" indent="-308269" defTabSz="1216185">
              <a:spcBef>
                <a:spcPts val="0"/>
              </a:spcBef>
              <a:spcAft>
                <a:spcPts val="798"/>
              </a:spcAft>
              <a:buClr>
                <a:schemeClr val="tx2"/>
              </a:buClr>
              <a:buSzPct val="120000"/>
              <a:buFont typeface="Wingdings" pitchFamily="2" charset="2"/>
              <a:buChar char="§"/>
            </a:pPr>
            <a:r>
              <a:rPr lang="en-US"/>
              <a:t>Edit Master text styles</a:t>
            </a:r>
          </a:p>
          <a:p>
            <a:pPr marL="686216" lvl="1" indent="-304046" defTabSz="1216185">
              <a:spcBef>
                <a:spcPts val="0"/>
              </a:spcBef>
              <a:spcAft>
                <a:spcPts val="798"/>
              </a:spcAft>
              <a:buClr>
                <a:schemeClr val="tx2"/>
              </a:buClr>
              <a:buChar char="–"/>
            </a:pPr>
            <a:r>
              <a:rPr lang="en-US"/>
              <a:t>Second level</a:t>
            </a:r>
          </a:p>
          <a:p>
            <a:pPr marL="994485" lvl="2" indent="-308269" defTabSz="1216185">
              <a:spcBef>
                <a:spcPts val="0"/>
              </a:spcBef>
              <a:spcAft>
                <a:spcPts val="798"/>
              </a:spcAft>
              <a:buClr>
                <a:schemeClr val="tx2"/>
              </a:buClr>
              <a:buSzPct val="110000"/>
              <a:buFont typeface="Wingdings" pitchFamily="2" charset="2"/>
              <a:buChar char="§"/>
            </a:pPr>
            <a:r>
              <a:rPr lang="en-US"/>
              <a:t>Third level</a:t>
            </a:r>
          </a:p>
        </p:txBody>
      </p:sp>
      <p:sp>
        <p:nvSpPr>
          <p:cNvPr id="5" name="Footer Placeholder 4">
            <a:extLst>
              <a:ext uri="{FF2B5EF4-FFF2-40B4-BE49-F238E27FC236}">
                <a16:creationId xmlns:a16="http://schemas.microsoft.com/office/drawing/2014/main" id="{0BFB014C-8519-4FF8-8586-D4137994061A}"/>
              </a:ext>
            </a:extLst>
          </p:cNvPr>
          <p:cNvSpPr>
            <a:spLocks noGrp="1"/>
          </p:cNvSpPr>
          <p:nvPr>
            <p:ph type="ftr" sz="quarter" idx="3"/>
          </p:nvPr>
        </p:nvSpPr>
        <p:spPr>
          <a:xfrm>
            <a:off x="616448" y="6561013"/>
            <a:ext cx="7536952" cy="196850"/>
          </a:xfrm>
          <a:prstGeom prst="rect">
            <a:avLst/>
          </a:prstGeom>
        </p:spPr>
        <p:txBody>
          <a:bodyPr vert="horz" lIns="0" tIns="0" rIns="0" bIns="0" rtlCol="0" anchor="ctr"/>
          <a:lstStyle>
            <a:lvl1pPr algn="ctr">
              <a:defRPr sz="800">
                <a:solidFill>
                  <a:schemeClr val="tx1">
                    <a:tint val="75000"/>
                  </a:schemeClr>
                </a:solidFill>
              </a:defRPr>
            </a:lvl1pPr>
          </a:lstStyle>
          <a:p>
            <a:pPr algn="l"/>
            <a:r>
              <a:rPr lang="en-US" altLang="en-US">
                <a:solidFill>
                  <a:schemeClr val="tx1">
                    <a:lumMod val="50000"/>
                    <a:lumOff val="50000"/>
                  </a:schemeClr>
                </a:solidFill>
                <a:latin typeface="Arial" pitchFamily="34" charset="0"/>
                <a:cs typeface="Arial" pitchFamily="34" charset="0"/>
              </a:rPr>
              <a:t>© 2018 The MITRE Corporation. All rights reserved.</a:t>
            </a:r>
            <a:endParaRPr lang="en-US">
              <a:solidFill>
                <a:schemeClr val="tx1">
                  <a:lumMod val="50000"/>
                  <a:lumOff val="50000"/>
                </a:schemeClr>
              </a:solidFill>
              <a:latin typeface="Arial" pitchFamily="34" charset="0"/>
              <a:cs typeface="Arial" pitchFamily="34" charset="0"/>
            </a:endParaRPr>
          </a:p>
        </p:txBody>
      </p:sp>
      <p:sp>
        <p:nvSpPr>
          <p:cNvPr id="10" name="Rectangle 9" descr="Artifact">
            <a:extLst>
              <a:ext uri="{FF2B5EF4-FFF2-40B4-BE49-F238E27FC236}">
                <a16:creationId xmlns:a16="http://schemas.microsoft.com/office/drawing/2014/main" id="{76AE87BA-EAF2-4F85-A4C6-431AB731984B}"/>
              </a:ext>
            </a:extLst>
          </p:cNvPr>
          <p:cNvSpPr/>
          <p:nvPr/>
        </p:nvSpPr>
        <p:spPr bwMode="auto">
          <a:xfrm>
            <a:off x="81483" y="1"/>
            <a:ext cx="99586"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1" name="Rectangle 10" descr="Artifact">
            <a:extLst>
              <a:ext uri="{FF2B5EF4-FFF2-40B4-BE49-F238E27FC236}">
                <a16:creationId xmlns:a16="http://schemas.microsoft.com/office/drawing/2014/main" id="{B6C3F526-F252-41AB-A61C-F10A1CF2B122}"/>
              </a:ext>
            </a:extLst>
          </p:cNvPr>
          <p:cNvSpPr/>
          <p:nvPr/>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cxnSp>
        <p:nvCxnSpPr>
          <p:cNvPr id="12" name="Straight Connector 11" descr="Artifact">
            <a:extLst>
              <a:ext uri="{FF2B5EF4-FFF2-40B4-BE49-F238E27FC236}">
                <a16:creationId xmlns:a16="http://schemas.microsoft.com/office/drawing/2014/main" id="{DC069472-29C7-4CEC-83B3-DFDBE2BD327E}"/>
              </a:ext>
            </a:extLst>
          </p:cNvPr>
          <p:cNvCxnSpPr>
            <a:cxnSpLocks/>
          </p:cNvCxnSpPr>
          <p:nvPr/>
        </p:nvCxnSpPr>
        <p:spPr bwMode="auto">
          <a:xfrm>
            <a:off x="616449" y="1242752"/>
            <a:ext cx="1123672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5" name="Picture 14" descr="MITRE logo">
            <a:extLst>
              <a:ext uri="{FF2B5EF4-FFF2-40B4-BE49-F238E27FC236}">
                <a16:creationId xmlns:a16="http://schemas.microsoft.com/office/drawing/2014/main" id="{2291A6EF-E6BE-4410-A2B9-93E7642D3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7598" y="6438219"/>
            <a:ext cx="891795" cy="325093"/>
          </a:xfrm>
          <a:prstGeom prst="rect">
            <a:avLst/>
          </a:prstGeom>
        </p:spPr>
      </p:pic>
      <p:sp>
        <p:nvSpPr>
          <p:cNvPr id="13" name="Rectangle 12" descr="Artifact">
            <a:extLst>
              <a:ext uri="{FF2B5EF4-FFF2-40B4-BE49-F238E27FC236}">
                <a16:creationId xmlns:a16="http://schemas.microsoft.com/office/drawing/2014/main" id="{0FC1AD13-1188-4710-AA4D-CAD582AF814C}"/>
              </a:ext>
            </a:extLst>
          </p:cNvPr>
          <p:cNvSpPr/>
          <p:nvPr userDrawn="1"/>
        </p:nvSpPr>
        <p:spPr bwMode="auto">
          <a:xfrm>
            <a:off x="81483" y="1"/>
            <a:ext cx="99586" cy="1219200"/>
          </a:xfrm>
          <a:prstGeom prst="rect">
            <a:avLst/>
          </a:prstGeom>
          <a:solidFill>
            <a:schemeClr val="accent1"/>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1"/>
              </a:solidFill>
              <a:effectLst/>
              <a:latin typeface="Arial" charset="0"/>
            </a:endParaRPr>
          </a:p>
        </p:txBody>
      </p:sp>
      <p:sp>
        <p:nvSpPr>
          <p:cNvPr id="14" name="Rectangle 13" descr="Artifact">
            <a:extLst>
              <a:ext uri="{FF2B5EF4-FFF2-40B4-BE49-F238E27FC236}">
                <a16:creationId xmlns:a16="http://schemas.microsoft.com/office/drawing/2014/main" id="{33566D52-4B10-4869-BC77-6B0630C04620}"/>
              </a:ext>
            </a:extLst>
          </p:cNvPr>
          <p:cNvSpPr/>
          <p:nvPr userDrawn="1"/>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cxnSp>
        <p:nvCxnSpPr>
          <p:cNvPr id="16" name="Straight Connector 15" descr="Artifact">
            <a:extLst>
              <a:ext uri="{FF2B5EF4-FFF2-40B4-BE49-F238E27FC236}">
                <a16:creationId xmlns:a16="http://schemas.microsoft.com/office/drawing/2014/main" id="{8E84DD11-8C76-4BBF-8684-CF89C69047E7}"/>
              </a:ext>
            </a:extLst>
          </p:cNvPr>
          <p:cNvCxnSpPr>
            <a:cxnSpLocks/>
          </p:cNvCxnSpPr>
          <p:nvPr userDrawn="1"/>
        </p:nvCxnSpPr>
        <p:spPr bwMode="auto">
          <a:xfrm>
            <a:off x="616449" y="1242752"/>
            <a:ext cx="11236720"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pic>
        <p:nvPicPr>
          <p:cNvPr id="17" name="Picture 16" descr="MITRE logo">
            <a:extLst>
              <a:ext uri="{FF2B5EF4-FFF2-40B4-BE49-F238E27FC236}">
                <a16:creationId xmlns:a16="http://schemas.microsoft.com/office/drawing/2014/main" id="{108372EC-1E95-4572-B51F-2A79304919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7598" y="6438219"/>
            <a:ext cx="891795" cy="325093"/>
          </a:xfrm>
          <a:prstGeom prst="rect">
            <a:avLst/>
          </a:prstGeom>
        </p:spPr>
      </p:pic>
    </p:spTree>
    <p:extLst>
      <p:ext uri="{BB962C8B-B14F-4D97-AF65-F5344CB8AC3E}">
        <p14:creationId xmlns:p14="http://schemas.microsoft.com/office/powerpoint/2010/main" val="3208585988"/>
      </p:ext>
    </p:extLst>
  </p:cSld>
  <p:clrMap bg1="lt1" tx1="dk1" bg2="lt2" tx2="dk2" accent1="accent1" accent2="accent2" accent3="accent3" accent4="accent4" accent5="accent5" accent6="accent6" hlink="hlink" folHlink="folHlink"/>
  <p:sldLayoutIdLst>
    <p:sldLayoutId id="2147483669" r:id="rId1"/>
    <p:sldLayoutId id="2147483670" r:id="rId2"/>
  </p:sldLayoutIdLst>
  <p:hf hdr="0" dt="0"/>
  <p:txStyles>
    <p:titleStyle>
      <a:lvl1pPr algn="l" defTabSz="914400" rtl="0" eaLnBrk="1" latinLnBrk="0" hangingPunct="1">
        <a:lnSpc>
          <a:spcPct val="900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smtClean="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itchFamily="34" charset="0"/>
          <a:ea typeface="+mn-ea"/>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394" kern="1200" smtClean="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394"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ontotext.com/knowledgehub/fundamentals/dikw-pyram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495207-35DE-46E2-B7DB-F31265C44A28}"/>
              </a:ext>
            </a:extLst>
          </p:cNvPr>
          <p:cNvSpPr>
            <a:spLocks noGrp="1"/>
          </p:cNvSpPr>
          <p:nvPr>
            <p:ph type="ctrTitle" sz="quarter"/>
          </p:nvPr>
        </p:nvSpPr>
        <p:spPr/>
        <p:txBody>
          <a:bodyPr>
            <a:normAutofit/>
          </a:bodyPr>
          <a:lstStyle/>
          <a:p>
            <a:r>
              <a:rPr lang="en-US" altLang="zh-CN" dirty="0"/>
              <a:t>From AI to EI -  </a:t>
            </a:r>
            <a:br>
              <a:rPr lang="en-US" altLang="zh-CN" dirty="0"/>
            </a:br>
            <a:r>
              <a:rPr lang="en-US" altLang="zh-CN" sz="3200" dirty="0"/>
              <a:t>Integrating Five Types of Intelligence </a:t>
            </a:r>
            <a:br>
              <a:rPr lang="en-US" altLang="zh-CN" sz="3200" dirty="0"/>
            </a:br>
            <a:r>
              <a:rPr lang="en-US" altLang="zh-CN" sz="3200" dirty="0"/>
              <a:t>to Achieve Organizational Excellence</a:t>
            </a:r>
            <a:endParaRPr lang="en-US" dirty="0"/>
          </a:p>
        </p:txBody>
      </p:sp>
      <p:sp>
        <p:nvSpPr>
          <p:cNvPr id="7" name="Subtitle 6">
            <a:extLst>
              <a:ext uri="{FF2B5EF4-FFF2-40B4-BE49-F238E27FC236}">
                <a16:creationId xmlns:a16="http://schemas.microsoft.com/office/drawing/2014/main" id="{EC64448E-58F0-47AA-B058-D0CEF188B231}"/>
              </a:ext>
            </a:extLst>
          </p:cNvPr>
          <p:cNvSpPr>
            <a:spLocks noGrp="1"/>
          </p:cNvSpPr>
          <p:nvPr>
            <p:ph type="subTitle" idx="1"/>
          </p:nvPr>
        </p:nvSpPr>
        <p:spPr>
          <a:xfrm>
            <a:off x="1044164" y="2811235"/>
            <a:ext cx="9627524" cy="1815770"/>
          </a:xfrm>
        </p:spPr>
        <p:txBody>
          <a:bodyPr/>
          <a:lstStyle/>
          <a:p>
            <a:r>
              <a:rPr lang="en-US" altLang="zh-CN" sz="2000" b="0" dirty="0"/>
              <a:t>Chaojie (Jay) Wang, The MITRE Corporation, USA*</a:t>
            </a:r>
          </a:p>
          <a:p>
            <a:r>
              <a:rPr lang="en-US" altLang="zh-CN" sz="2000" b="0" dirty="0"/>
              <a:t>Fred Hoffman, Fifth Domain Solutions LLC, USA</a:t>
            </a:r>
          </a:p>
          <a:p>
            <a:r>
              <a:rPr lang="en-US" altLang="zh-CN" sz="2000" b="0" dirty="0"/>
              <a:t>Alvi Lim, The MITRE Corporation, USA*</a:t>
            </a:r>
          </a:p>
          <a:p>
            <a:r>
              <a:rPr lang="en-US" altLang="zh-CN" sz="2000" b="0" dirty="0" err="1"/>
              <a:t>Jin</a:t>
            </a:r>
            <a:r>
              <a:rPr lang="en-US" altLang="zh-CN" sz="2000" b="0" dirty="0"/>
              <a:t> Kwon, Robert Morris University, USA</a:t>
            </a:r>
          </a:p>
          <a:p>
            <a:endParaRPr lang="en-US" altLang="zh-CN" dirty="0"/>
          </a:p>
          <a:p>
            <a:r>
              <a:rPr lang="en-US" altLang="zh-CN" dirty="0"/>
              <a:t>2019.05</a:t>
            </a:r>
            <a:endParaRPr lang="en-US" dirty="0"/>
          </a:p>
        </p:txBody>
      </p:sp>
      <p:sp>
        <p:nvSpPr>
          <p:cNvPr id="2" name="Slide Number Placeholder 1">
            <a:extLst>
              <a:ext uri="{FF2B5EF4-FFF2-40B4-BE49-F238E27FC236}">
                <a16:creationId xmlns:a16="http://schemas.microsoft.com/office/drawing/2014/main" id="{DF0E2809-7AAC-4377-881A-13E670C8C710}"/>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3" name="Picture 2">
            <a:extLst>
              <a:ext uri="{FF2B5EF4-FFF2-40B4-BE49-F238E27FC236}">
                <a16:creationId xmlns:a16="http://schemas.microsoft.com/office/drawing/2014/main" id="{3E9A9CBA-2501-4388-9042-CA8904676204}"/>
              </a:ext>
            </a:extLst>
          </p:cNvPr>
          <p:cNvPicPr>
            <a:picLocks noChangeAspect="1"/>
          </p:cNvPicPr>
          <p:nvPr/>
        </p:nvPicPr>
        <p:blipFill>
          <a:blip r:embed="rId3"/>
          <a:stretch>
            <a:fillRect/>
          </a:stretch>
        </p:blipFill>
        <p:spPr>
          <a:xfrm>
            <a:off x="7117907" y="2811235"/>
            <a:ext cx="4426080" cy="2950720"/>
          </a:xfrm>
          <a:prstGeom prst="rect">
            <a:avLst/>
          </a:prstGeom>
        </p:spPr>
      </p:pic>
      <p:sp>
        <p:nvSpPr>
          <p:cNvPr id="4" name="Rectangle 3">
            <a:extLst>
              <a:ext uri="{FF2B5EF4-FFF2-40B4-BE49-F238E27FC236}">
                <a16:creationId xmlns:a16="http://schemas.microsoft.com/office/drawing/2014/main" id="{E9F19DE4-732F-4C85-A41E-873DE0706953}"/>
              </a:ext>
            </a:extLst>
          </p:cNvPr>
          <p:cNvSpPr/>
          <p:nvPr/>
        </p:nvSpPr>
        <p:spPr>
          <a:xfrm>
            <a:off x="2420036" y="120779"/>
            <a:ext cx="7634689" cy="374895"/>
          </a:xfrm>
          <a:prstGeom prst="rect">
            <a:avLst/>
          </a:prstGeom>
          <a:solidFill>
            <a:schemeClr val="bg1"/>
          </a:solidFill>
          <a:ln w="19050">
            <a:solidFill>
              <a:schemeClr val="accent4"/>
            </a:solidFill>
          </a:ln>
        </p:spPr>
        <p:txBody>
          <a:bodyPr wrap="square">
            <a:spAutoFit/>
          </a:bodyPr>
          <a:lstStyle/>
          <a:p>
            <a:pPr algn="ctr"/>
            <a:r>
              <a:rPr lang="en-US" b="1" dirty="0" err="1">
                <a:solidFill>
                  <a:schemeClr val="tx2"/>
                </a:solidFill>
              </a:rPr>
              <a:t>MakeLearn</a:t>
            </a:r>
            <a:r>
              <a:rPr lang="en-US" b="1" dirty="0">
                <a:solidFill>
                  <a:schemeClr val="tx2"/>
                </a:solidFill>
              </a:rPr>
              <a:t> &amp; TIIM International Conference, May 15-17, 2019, </a:t>
            </a:r>
            <a:r>
              <a:rPr lang="en-US" b="1" dirty="0" err="1">
                <a:solidFill>
                  <a:schemeClr val="tx2"/>
                </a:solidFill>
              </a:rPr>
              <a:t>Piran</a:t>
            </a:r>
            <a:r>
              <a:rPr lang="en-US" b="1" dirty="0">
                <a:solidFill>
                  <a:schemeClr val="tx2"/>
                </a:solidFill>
              </a:rPr>
              <a:t>, Slovenia</a:t>
            </a:r>
          </a:p>
        </p:txBody>
      </p:sp>
      <p:sp>
        <p:nvSpPr>
          <p:cNvPr id="5" name="Rectangle 4">
            <a:extLst>
              <a:ext uri="{FF2B5EF4-FFF2-40B4-BE49-F238E27FC236}">
                <a16:creationId xmlns:a16="http://schemas.microsoft.com/office/drawing/2014/main" id="{EFF9ADF9-0A6D-4FC9-BBEB-CDFDABE5F548}"/>
              </a:ext>
            </a:extLst>
          </p:cNvPr>
          <p:cNvSpPr/>
          <p:nvPr/>
        </p:nvSpPr>
        <p:spPr>
          <a:xfrm>
            <a:off x="1215056" y="5761955"/>
            <a:ext cx="10328931" cy="738664"/>
          </a:xfrm>
          <a:prstGeom prst="rect">
            <a:avLst/>
          </a:prstGeom>
        </p:spPr>
        <p:txBody>
          <a:bodyPr wrap="square">
            <a:spAutoFit/>
          </a:bodyPr>
          <a:lstStyle/>
          <a:p>
            <a:pPr lvl="0" algn="ctr" defTabSz="457200"/>
            <a:r>
              <a:rPr lang="en-US" sz="1400" dirty="0">
                <a:solidFill>
                  <a:prstClr val="black"/>
                </a:solidFill>
                <a:latin typeface="Arial" panose="020B0604020202020204"/>
              </a:rPr>
              <a:t>* The author's affiliation with The MITRE Corporation is provided for identification purposes only and is not intended to convey or imply MITRE's concurrence with, or support for, the positions, opinions, or viewpoints expressed by the author. Approved for Public Release; Distribution Unlimited. Case Number 19-1398. </a:t>
            </a:r>
            <a:r>
              <a:rPr lang="en-US" sz="1400" b="1" dirty="0">
                <a:solidFill>
                  <a:prstClr val="black"/>
                </a:solidFill>
                <a:latin typeface="Arial" panose="020B0604020202020204"/>
              </a:rPr>
              <a:t>©2019 The MITRE Corporation. ALL RIGHTS RESERVED.</a:t>
            </a:r>
            <a:endParaRPr lang="en-US" sz="1400" dirty="0">
              <a:solidFill>
                <a:prstClr val="black"/>
              </a:solidFill>
              <a:latin typeface="Arial" panose="020B0604020202020204"/>
            </a:endParaRPr>
          </a:p>
        </p:txBody>
      </p:sp>
    </p:spTree>
    <p:extLst>
      <p:ext uri="{BB962C8B-B14F-4D97-AF65-F5344CB8AC3E}">
        <p14:creationId xmlns:p14="http://schemas.microsoft.com/office/powerpoint/2010/main" val="246246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C660-8F17-5E42-A489-A9A2D358F00B}"/>
              </a:ext>
            </a:extLst>
          </p:cNvPr>
          <p:cNvSpPr>
            <a:spLocks noGrp="1"/>
          </p:cNvSpPr>
          <p:nvPr>
            <p:ph type="title"/>
          </p:nvPr>
        </p:nvSpPr>
        <p:spPr/>
        <p:txBody>
          <a:bodyPr/>
          <a:lstStyle/>
          <a:p>
            <a:r>
              <a:rPr lang="en-US" dirty="0"/>
              <a:t>Best Buy in 2012</a:t>
            </a:r>
          </a:p>
        </p:txBody>
      </p:sp>
      <p:sp>
        <p:nvSpPr>
          <p:cNvPr id="3" name="Content Placeholder 2">
            <a:extLst>
              <a:ext uri="{FF2B5EF4-FFF2-40B4-BE49-F238E27FC236}">
                <a16:creationId xmlns:a16="http://schemas.microsoft.com/office/drawing/2014/main" id="{2E2FEB21-92F5-DA4B-B07E-5768886259A1}"/>
              </a:ext>
            </a:extLst>
          </p:cNvPr>
          <p:cNvSpPr>
            <a:spLocks noGrp="1"/>
          </p:cNvSpPr>
          <p:nvPr>
            <p:ph sz="half" idx="1"/>
          </p:nvPr>
        </p:nvSpPr>
        <p:spPr>
          <a:xfrm>
            <a:off x="838200" y="1517280"/>
            <a:ext cx="5181600" cy="5016321"/>
          </a:xfrm>
        </p:spPr>
        <p:txBody>
          <a:bodyPr/>
          <a:lstStyle/>
          <a:p>
            <a:pPr>
              <a:lnSpc>
                <a:spcPct val="100000"/>
              </a:lnSpc>
            </a:pPr>
            <a:r>
              <a:rPr lang="en-US" b="0" dirty="0">
                <a:latin typeface="+mn-lt"/>
              </a:rPr>
              <a:t>CEO </a:t>
            </a:r>
            <a:r>
              <a:rPr lang="en-US" b="0" dirty="0">
                <a:solidFill>
                  <a:srgbClr val="FF0000"/>
                </a:solidFill>
                <a:latin typeface="+mn-lt"/>
              </a:rPr>
              <a:t>resigned</a:t>
            </a:r>
            <a:r>
              <a:rPr lang="en-US" b="0" dirty="0">
                <a:latin typeface="+mn-lt"/>
              </a:rPr>
              <a:t> after admitting to improper relationship with an employee</a:t>
            </a:r>
          </a:p>
          <a:p>
            <a:pPr>
              <a:lnSpc>
                <a:spcPct val="100000"/>
              </a:lnSpc>
            </a:pPr>
            <a:r>
              <a:rPr lang="en-US" b="0" dirty="0">
                <a:latin typeface="+mn-lt"/>
              </a:rPr>
              <a:t>Employee engagement, retention, and </a:t>
            </a:r>
            <a:r>
              <a:rPr lang="en-US" b="0" dirty="0">
                <a:solidFill>
                  <a:srgbClr val="FF0000"/>
                </a:solidFill>
                <a:latin typeface="+mn-lt"/>
              </a:rPr>
              <a:t>morale</a:t>
            </a:r>
            <a:r>
              <a:rPr lang="en-US" b="0" dirty="0">
                <a:latin typeface="+mn-lt"/>
              </a:rPr>
              <a:t> were terrible</a:t>
            </a:r>
          </a:p>
          <a:p>
            <a:pPr lvl="0">
              <a:lnSpc>
                <a:spcPct val="100000"/>
              </a:lnSpc>
            </a:pPr>
            <a:r>
              <a:rPr lang="en-US" b="0" dirty="0">
                <a:solidFill>
                  <a:prstClr val="black"/>
                </a:solidFill>
                <a:latin typeface="Calibri" panose="020F0502020204030204"/>
              </a:rPr>
              <a:t>Company revenue, stock prices were in </a:t>
            </a:r>
            <a:r>
              <a:rPr lang="en-US" b="0" dirty="0">
                <a:solidFill>
                  <a:srgbClr val="FF0000"/>
                </a:solidFill>
                <a:latin typeface="Calibri" panose="020F0502020204030204"/>
              </a:rPr>
              <a:t>steady decline</a:t>
            </a:r>
          </a:p>
          <a:p>
            <a:pPr lvl="0">
              <a:lnSpc>
                <a:spcPct val="100000"/>
              </a:lnSpc>
            </a:pPr>
            <a:r>
              <a:rPr lang="en-US" b="0" dirty="0">
                <a:solidFill>
                  <a:prstClr val="black"/>
                </a:solidFill>
                <a:latin typeface="Calibri" panose="020F0502020204030204"/>
              </a:rPr>
              <a:t>Company announced it would be </a:t>
            </a:r>
            <a:r>
              <a:rPr lang="en-US" b="0" dirty="0">
                <a:solidFill>
                  <a:srgbClr val="FF0000"/>
                </a:solidFill>
                <a:latin typeface="Calibri" panose="020F0502020204030204"/>
              </a:rPr>
              <a:t>closing 50 stores</a:t>
            </a:r>
          </a:p>
          <a:p>
            <a:pPr lvl="0">
              <a:lnSpc>
                <a:spcPct val="100000"/>
              </a:lnSpc>
            </a:pPr>
            <a:r>
              <a:rPr lang="en-US" b="0" dirty="0">
                <a:solidFill>
                  <a:prstClr val="black"/>
                </a:solidFill>
                <a:latin typeface="Calibri" panose="020F0502020204030204"/>
              </a:rPr>
              <a:t>Best Buy stores were losing money as customers increasingly </a:t>
            </a:r>
            <a:r>
              <a:rPr lang="en-US" b="0" dirty="0">
                <a:solidFill>
                  <a:srgbClr val="FF0000"/>
                </a:solidFill>
                <a:latin typeface="Calibri" panose="020F0502020204030204"/>
              </a:rPr>
              <a:t>bought online</a:t>
            </a:r>
          </a:p>
          <a:p>
            <a:pPr>
              <a:lnSpc>
                <a:spcPct val="100000"/>
              </a:lnSpc>
            </a:pPr>
            <a:endParaRPr lang="en-US" b="0" dirty="0">
              <a:latin typeface="+mn-lt"/>
            </a:endParaRPr>
          </a:p>
          <a:p>
            <a:pPr>
              <a:lnSpc>
                <a:spcPct val="100000"/>
              </a:lnSpc>
            </a:pPr>
            <a:endParaRPr lang="en-US" b="0" dirty="0">
              <a:latin typeface="+mn-lt"/>
            </a:endParaRPr>
          </a:p>
          <a:p>
            <a:endParaRPr lang="en-US" dirty="0"/>
          </a:p>
        </p:txBody>
      </p:sp>
      <p:sp>
        <p:nvSpPr>
          <p:cNvPr id="4" name="Slide Number Placeholder 3">
            <a:extLst>
              <a:ext uri="{FF2B5EF4-FFF2-40B4-BE49-F238E27FC236}">
                <a16:creationId xmlns:a16="http://schemas.microsoft.com/office/drawing/2014/main" id="{FAD0BB07-41C6-3949-87F0-E54CF81D33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fld id="{295008BC-DA31-4D19-837B-EFA4386B05F5}" type="slidenum">
              <a:rPr kumimoji="0" lang="en-US" sz="1200" b="0" i="0" u="none" strike="noStrike" kern="1200" cap="none" spc="0" normalizeH="0" baseline="0" noProof="0" smtClean="0">
                <a:ln>
                  <a:noFill/>
                </a:ln>
                <a:solidFill>
                  <a:prstClr val="white">
                    <a:lumMod val="50000"/>
                  </a:prst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Verdana" pitchFamily="34" charset="0"/>
                <a:cs typeface="Verdana" pitchFamily="34" charset="0"/>
              </a:rPr>
              <a:t> </a:t>
            </a:r>
            <a:endParaRPr kumimoji="0" lang="en-US" sz="1200" b="0" i="0" u="none" strike="noStrike" kern="1200" cap="none" spc="0" normalizeH="0" baseline="0" noProof="0" dirty="0">
              <a:ln>
                <a:noFill/>
              </a:ln>
              <a:solidFill>
                <a:prstClr val="white">
                  <a:lumMod val="50000"/>
                </a:prstClr>
              </a:solidFill>
              <a:effectLst/>
              <a:uLnTx/>
              <a:uFillTx/>
              <a:latin typeface="Arial" pitchFamily="34"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157AF3E3-18D2-5748-8E1F-EA5E5D8E37A6}"/>
              </a:ext>
            </a:extLst>
          </p:cNvPr>
          <p:cNvPicPr>
            <a:picLocks noChangeAspect="1"/>
          </p:cNvPicPr>
          <p:nvPr/>
        </p:nvPicPr>
        <p:blipFill>
          <a:blip r:embed="rId2"/>
          <a:stretch>
            <a:fillRect/>
          </a:stretch>
        </p:blipFill>
        <p:spPr>
          <a:xfrm>
            <a:off x="7276843" y="1517281"/>
            <a:ext cx="4286222" cy="5016321"/>
          </a:xfrm>
          <a:prstGeom prst="rect">
            <a:avLst/>
          </a:prstGeom>
          <a:ln>
            <a:solidFill>
              <a:schemeClr val="tx1"/>
            </a:solidFill>
          </a:ln>
        </p:spPr>
      </p:pic>
    </p:spTree>
    <p:extLst>
      <p:ext uri="{BB962C8B-B14F-4D97-AF65-F5344CB8AC3E}">
        <p14:creationId xmlns:p14="http://schemas.microsoft.com/office/powerpoint/2010/main" val="20231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44A0-9315-6240-BB8C-768AAB955574}"/>
              </a:ext>
            </a:extLst>
          </p:cNvPr>
          <p:cNvSpPr>
            <a:spLocks noGrp="1"/>
          </p:cNvSpPr>
          <p:nvPr>
            <p:ph type="title"/>
          </p:nvPr>
        </p:nvSpPr>
        <p:spPr/>
        <p:txBody>
          <a:bodyPr/>
          <a:lstStyle/>
          <a:p>
            <a:r>
              <a:rPr lang="en-US" dirty="0"/>
              <a:t>Showrooming</a:t>
            </a:r>
          </a:p>
        </p:txBody>
      </p:sp>
      <p:sp>
        <p:nvSpPr>
          <p:cNvPr id="4" name="Slide Number Placeholder 3">
            <a:extLst>
              <a:ext uri="{FF2B5EF4-FFF2-40B4-BE49-F238E27FC236}">
                <a16:creationId xmlns:a16="http://schemas.microsoft.com/office/drawing/2014/main" id="{B445AE8F-D8C1-DC42-918C-F8435C7553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fld id="{295008BC-DA31-4D19-837B-EFA4386B05F5}" type="slidenum">
              <a:rPr kumimoji="0" lang="en-US" sz="1200" b="0" i="0" u="none" strike="noStrike" kern="1200" cap="none" spc="0" normalizeH="0" baseline="0" noProof="0" smtClean="0">
                <a:ln>
                  <a:noFill/>
                </a:ln>
                <a:solidFill>
                  <a:prstClr val="white">
                    <a:lumMod val="50000"/>
                  </a:prst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Verdana" pitchFamily="34" charset="0"/>
                <a:cs typeface="Verdana" pitchFamily="34" charset="0"/>
              </a:rPr>
              <a:t> </a:t>
            </a:r>
            <a:endParaRPr kumimoji="0" lang="en-US" sz="1200" b="0" i="0" u="none" strike="noStrike" kern="1200" cap="none" spc="0" normalizeH="0" baseline="0" noProof="0" dirty="0">
              <a:ln>
                <a:noFill/>
              </a:ln>
              <a:solidFill>
                <a:prstClr val="white">
                  <a:lumMod val="50000"/>
                </a:prstClr>
              </a:solidFill>
              <a:effectLst/>
              <a:uLnTx/>
              <a:uFillTx/>
              <a:latin typeface="Arial" pitchFamily="34" charset="0"/>
              <a:ea typeface="Verdana" pitchFamily="34" charset="0"/>
              <a:cs typeface="Verdana" pitchFamily="34" charset="0"/>
            </a:endParaRPr>
          </a:p>
        </p:txBody>
      </p:sp>
      <p:pic>
        <p:nvPicPr>
          <p:cNvPr id="2050" name="Picture 2" descr="https://cdn.geekwire.com/wp-content/uploads/2017/04/Screen-Shot-2013-02-27-at-12.25.00-AM.png">
            <a:extLst>
              <a:ext uri="{FF2B5EF4-FFF2-40B4-BE49-F238E27FC236}">
                <a16:creationId xmlns:a16="http://schemas.microsoft.com/office/drawing/2014/main" id="{F767B4C0-7F05-7644-9908-F21A7C5CE3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267"/>
          <a:stretch/>
        </p:blipFill>
        <p:spPr bwMode="auto">
          <a:xfrm>
            <a:off x="3589002" y="2433595"/>
            <a:ext cx="8250898" cy="3380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AE0A5D-A344-264C-B0BE-A659D125EACE}"/>
              </a:ext>
            </a:extLst>
          </p:cNvPr>
          <p:cNvSpPr txBox="1"/>
          <p:nvPr/>
        </p:nvSpPr>
        <p:spPr>
          <a:xfrm>
            <a:off x="3881567" y="1838574"/>
            <a:ext cx="80110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Survey Question: “Have you purchased an item on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Amazon.com</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looking at the same item in a physical retail store?”</a:t>
            </a:r>
          </a:p>
        </p:txBody>
      </p:sp>
      <p:sp>
        <p:nvSpPr>
          <p:cNvPr id="6" name="TextBox 5">
            <a:extLst>
              <a:ext uri="{FF2B5EF4-FFF2-40B4-BE49-F238E27FC236}">
                <a16:creationId xmlns:a16="http://schemas.microsoft.com/office/drawing/2014/main" id="{9DC04B39-FBF9-9A4A-961E-3DEC5E345177}"/>
              </a:ext>
            </a:extLst>
          </p:cNvPr>
          <p:cNvSpPr txBox="1"/>
          <p:nvPr/>
        </p:nvSpPr>
        <p:spPr>
          <a:xfrm>
            <a:off x="616448" y="1362134"/>
            <a:ext cx="310573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Showrooming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The act of browsing brick-and-mortar stores and then later making the purchase online, often at a cheaper price.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common response to showrooming has been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price matching</a:t>
            </a:r>
            <a:r>
              <a:rPr lang="en-US" sz="1600" dirty="0">
                <a:solidFill>
                  <a:prstClr val="black"/>
                </a:solidFill>
                <a:latin typeface="Calibri" panose="020F0502020204030204"/>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which puts retail stores at a disadvantage because of their overhead.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A353E1-652F-9B4E-BF0C-F7AE607C8FFF}"/>
              </a:ext>
            </a:extLst>
          </p:cNvPr>
          <p:cNvSpPr/>
          <p:nvPr/>
        </p:nvSpPr>
        <p:spPr>
          <a:xfrm>
            <a:off x="4578446" y="3278212"/>
            <a:ext cx="3232597" cy="283335"/>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5AD92F6-D154-2C49-A999-E84B616AE348}"/>
              </a:ext>
            </a:extLst>
          </p:cNvPr>
          <p:cNvPicPr>
            <a:picLocks noChangeAspect="1"/>
          </p:cNvPicPr>
          <p:nvPr/>
        </p:nvPicPr>
        <p:blipFill>
          <a:blip r:embed="rId4"/>
          <a:stretch>
            <a:fillRect/>
          </a:stretch>
        </p:blipFill>
        <p:spPr>
          <a:xfrm>
            <a:off x="456306" y="4076700"/>
            <a:ext cx="2921000" cy="2781300"/>
          </a:xfrm>
          <a:prstGeom prst="rect">
            <a:avLst/>
          </a:prstGeom>
        </p:spPr>
      </p:pic>
      <p:sp>
        <p:nvSpPr>
          <p:cNvPr id="3" name="Rectangle 2">
            <a:extLst>
              <a:ext uri="{FF2B5EF4-FFF2-40B4-BE49-F238E27FC236}">
                <a16:creationId xmlns:a16="http://schemas.microsoft.com/office/drawing/2014/main" id="{E9CE0961-6B85-8F48-810C-035EB213D151}"/>
              </a:ext>
            </a:extLst>
          </p:cNvPr>
          <p:cNvSpPr/>
          <p:nvPr/>
        </p:nvSpPr>
        <p:spPr>
          <a:xfrm>
            <a:off x="3715562" y="1751529"/>
            <a:ext cx="8222153" cy="4237149"/>
          </a:xfrm>
          <a:prstGeom prst="rect">
            <a:avLst/>
          </a:prstGeom>
          <a:solidFill>
            <a:schemeClr val="accent6">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641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A2E Integrated Intelligence: Best Buy Case (</a:t>
            </a:r>
            <a:r>
              <a:rPr lang="en-US" dirty="0">
                <a:solidFill>
                  <a:srgbClr val="FF0000"/>
                </a:solidFill>
              </a:rPr>
              <a:t>AI</a:t>
            </a:r>
            <a:r>
              <a:rPr lang="en-US" dirty="0"/>
              <a:t>) </a:t>
            </a:r>
          </a:p>
        </p:txBody>
      </p:sp>
      <p:sp>
        <p:nvSpPr>
          <p:cNvPr id="6" name="Content Placeholder 5">
            <a:extLst>
              <a:ext uri="{FF2B5EF4-FFF2-40B4-BE49-F238E27FC236}">
                <a16:creationId xmlns:a16="http://schemas.microsoft.com/office/drawing/2014/main" id="{0C34E1E3-D70C-490E-8FDB-BEBE8121CA0D}"/>
              </a:ext>
            </a:extLst>
          </p:cNvPr>
          <p:cNvSpPr>
            <a:spLocks noGrp="1"/>
          </p:cNvSpPr>
          <p:nvPr>
            <p:ph idx="1"/>
          </p:nvPr>
        </p:nvSpPr>
        <p:spPr>
          <a:xfrm>
            <a:off x="616449" y="1371601"/>
            <a:ext cx="5005179" cy="5331853"/>
          </a:xfrm>
        </p:spPr>
        <p:txBody>
          <a:bodyPr/>
          <a:lstStyle/>
          <a:p>
            <a:r>
              <a:rPr lang="en-US" b="0" dirty="0">
                <a:latin typeface="+mn-lt"/>
              </a:rPr>
              <a:t>Artificial Intelligence (AI)</a:t>
            </a:r>
          </a:p>
          <a:p>
            <a:r>
              <a:rPr lang="en-US" b="0" dirty="0">
                <a:latin typeface="+mn-lt"/>
              </a:rPr>
              <a:t>Best Buy mobile phone applications</a:t>
            </a:r>
          </a:p>
          <a:p>
            <a:pPr lvl="1"/>
            <a:r>
              <a:rPr lang="en-US" b="0" dirty="0">
                <a:latin typeface="+mn-lt"/>
              </a:rPr>
              <a:t>Walk into a Best Buy store and the app enters </a:t>
            </a:r>
            <a:r>
              <a:rPr lang="en-US" b="0" dirty="0">
                <a:solidFill>
                  <a:srgbClr val="FF0000"/>
                </a:solidFill>
                <a:latin typeface="+mn-lt"/>
              </a:rPr>
              <a:t>‘local store’ mode</a:t>
            </a:r>
          </a:p>
          <a:p>
            <a:pPr lvl="2"/>
            <a:r>
              <a:rPr lang="en-US" b="0" dirty="0">
                <a:latin typeface="+mn-lt"/>
              </a:rPr>
              <a:t>sends relevant push notifications </a:t>
            </a:r>
          </a:p>
          <a:p>
            <a:pPr lvl="2"/>
            <a:r>
              <a:rPr lang="en-US" b="0" dirty="0">
                <a:latin typeface="+mn-lt"/>
              </a:rPr>
              <a:t>tailors the experience to that location’s inventory </a:t>
            </a:r>
          </a:p>
          <a:p>
            <a:pPr lvl="1"/>
            <a:r>
              <a:rPr lang="en-US" b="0" dirty="0">
                <a:solidFill>
                  <a:srgbClr val="FF0000"/>
                </a:solidFill>
                <a:latin typeface="+mn-lt"/>
              </a:rPr>
              <a:t>On My Way feature </a:t>
            </a:r>
            <a:r>
              <a:rPr lang="en-US" b="0" dirty="0">
                <a:latin typeface="+mn-lt"/>
              </a:rPr>
              <a:t>lets sales associates know when someone is on their way to pick up an online order</a:t>
            </a:r>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12</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3074" name="Picture 2" descr="Related image">
            <a:extLst>
              <a:ext uri="{FF2B5EF4-FFF2-40B4-BE49-F238E27FC236}">
                <a16:creationId xmlns:a16="http://schemas.microsoft.com/office/drawing/2014/main" id="{33A846BE-7266-5B46-A4DF-79789309B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872" y="1371601"/>
            <a:ext cx="2843297" cy="5048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69F9E5-145C-9B4B-AB7D-14FEE4C80FF3}"/>
              </a:ext>
            </a:extLst>
          </p:cNvPr>
          <p:cNvPicPr>
            <a:picLocks noChangeAspect="1"/>
          </p:cNvPicPr>
          <p:nvPr/>
        </p:nvPicPr>
        <p:blipFill>
          <a:blip r:embed="rId4"/>
          <a:stretch>
            <a:fillRect/>
          </a:stretch>
        </p:blipFill>
        <p:spPr>
          <a:xfrm>
            <a:off x="6135880" y="1822359"/>
            <a:ext cx="2546844" cy="4649273"/>
          </a:xfrm>
          <a:prstGeom prst="rect">
            <a:avLst/>
          </a:prstGeom>
        </p:spPr>
      </p:pic>
    </p:spTree>
    <p:extLst>
      <p:ext uri="{BB962C8B-B14F-4D97-AF65-F5344CB8AC3E}">
        <p14:creationId xmlns:p14="http://schemas.microsoft.com/office/powerpoint/2010/main" val="2611277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A2E Integrated Intelligence: Best Buy Case (</a:t>
            </a:r>
            <a:r>
              <a:rPr lang="en-US" dirty="0">
                <a:solidFill>
                  <a:srgbClr val="FF0000"/>
                </a:solidFill>
              </a:rPr>
              <a:t>BI</a:t>
            </a:r>
            <a:r>
              <a:rPr lang="en-US" dirty="0"/>
              <a:t>) </a:t>
            </a:r>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13</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BA8AC63E-6163-344D-818F-4E44BE8C3F5C}"/>
              </a:ext>
            </a:extLst>
          </p:cNvPr>
          <p:cNvPicPr>
            <a:picLocks noChangeAspect="1"/>
          </p:cNvPicPr>
          <p:nvPr/>
        </p:nvPicPr>
        <p:blipFill>
          <a:blip r:embed="rId3"/>
          <a:stretch>
            <a:fillRect/>
          </a:stretch>
        </p:blipFill>
        <p:spPr>
          <a:xfrm>
            <a:off x="482958" y="1566258"/>
            <a:ext cx="11557781" cy="4623113"/>
          </a:xfrm>
          <a:prstGeom prst="rect">
            <a:avLst/>
          </a:prstGeom>
        </p:spPr>
      </p:pic>
    </p:spTree>
    <p:extLst>
      <p:ext uri="{BB962C8B-B14F-4D97-AF65-F5344CB8AC3E}">
        <p14:creationId xmlns:p14="http://schemas.microsoft.com/office/powerpoint/2010/main" val="173929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A2E Integrated Intelligence: Best Buy Case (</a:t>
            </a:r>
            <a:r>
              <a:rPr lang="en-US" dirty="0">
                <a:solidFill>
                  <a:srgbClr val="FF0000"/>
                </a:solidFill>
              </a:rPr>
              <a:t>CI</a:t>
            </a:r>
            <a:r>
              <a:rPr lang="en-US" dirty="0"/>
              <a:t>) </a:t>
            </a:r>
          </a:p>
        </p:txBody>
      </p:sp>
      <p:sp>
        <p:nvSpPr>
          <p:cNvPr id="6" name="Content Placeholder 5">
            <a:extLst>
              <a:ext uri="{FF2B5EF4-FFF2-40B4-BE49-F238E27FC236}">
                <a16:creationId xmlns:a16="http://schemas.microsoft.com/office/drawing/2014/main" id="{0C34E1E3-D70C-490E-8FDB-BEBE8121CA0D}"/>
              </a:ext>
            </a:extLst>
          </p:cNvPr>
          <p:cNvSpPr>
            <a:spLocks noGrp="1"/>
          </p:cNvSpPr>
          <p:nvPr>
            <p:ph idx="1"/>
          </p:nvPr>
        </p:nvSpPr>
        <p:spPr>
          <a:xfrm>
            <a:off x="616450" y="1371601"/>
            <a:ext cx="5213700" cy="4794737"/>
          </a:xfrm>
        </p:spPr>
        <p:txBody>
          <a:bodyPr/>
          <a:lstStyle/>
          <a:p>
            <a:pPr marL="0" indent="0">
              <a:buNone/>
            </a:pPr>
            <a:r>
              <a:rPr lang="en-US" b="0" dirty="0">
                <a:latin typeface="+mn-lt"/>
              </a:rPr>
              <a:t>Competitive Intelligence (CI)</a:t>
            </a:r>
          </a:p>
          <a:p>
            <a:r>
              <a:rPr lang="en-US" b="0" dirty="0">
                <a:latin typeface="+mn-lt"/>
              </a:rPr>
              <a:t>Who are my competitors?</a:t>
            </a:r>
          </a:p>
          <a:p>
            <a:r>
              <a:rPr lang="en-US" b="0" dirty="0">
                <a:latin typeface="+mn-lt"/>
              </a:rPr>
              <a:t>How are they responding to the online retail threat?</a:t>
            </a:r>
          </a:p>
          <a:p>
            <a:pPr lvl="1"/>
            <a:r>
              <a:rPr lang="en-US" b="0" dirty="0">
                <a:latin typeface="+mn-lt"/>
              </a:rPr>
              <a:t>What are they doing that’s working?</a:t>
            </a:r>
          </a:p>
          <a:p>
            <a:pPr lvl="1"/>
            <a:r>
              <a:rPr lang="en-US" b="0" dirty="0">
                <a:latin typeface="+mn-lt"/>
              </a:rPr>
              <a:t>What are they doing that’s failing?</a:t>
            </a:r>
          </a:p>
          <a:p>
            <a:r>
              <a:rPr lang="en-US" b="0" dirty="0">
                <a:latin typeface="+mn-lt"/>
              </a:rPr>
              <a:t>How can Best Buy </a:t>
            </a:r>
            <a:r>
              <a:rPr lang="en-US" b="0" dirty="0">
                <a:solidFill>
                  <a:srgbClr val="FF0000"/>
                </a:solidFill>
                <a:latin typeface="+mn-lt"/>
              </a:rPr>
              <a:t>differentiate itself </a:t>
            </a:r>
            <a:r>
              <a:rPr lang="en-US" b="0" dirty="0">
                <a:latin typeface="+mn-lt"/>
              </a:rPr>
              <a:t>from our competitors and</a:t>
            </a:r>
          </a:p>
          <a:p>
            <a:pPr lvl="1"/>
            <a:r>
              <a:rPr lang="en-US" dirty="0">
                <a:latin typeface="+mn-lt"/>
              </a:rPr>
              <a:t>Earn customer loyalty</a:t>
            </a:r>
          </a:p>
          <a:p>
            <a:pPr lvl="1"/>
            <a:r>
              <a:rPr lang="en-US" b="0" dirty="0">
                <a:latin typeface="+mn-lt"/>
              </a:rPr>
              <a:t>Make us their “go-to” choice?</a:t>
            </a:r>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14</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3" name="Picture 2">
            <a:extLst>
              <a:ext uri="{FF2B5EF4-FFF2-40B4-BE49-F238E27FC236}">
                <a16:creationId xmlns:a16="http://schemas.microsoft.com/office/drawing/2014/main" id="{F6A14898-99AD-7D4E-849F-788C479E7362}"/>
              </a:ext>
            </a:extLst>
          </p:cNvPr>
          <p:cNvPicPr>
            <a:picLocks noChangeAspect="1"/>
          </p:cNvPicPr>
          <p:nvPr/>
        </p:nvPicPr>
        <p:blipFill>
          <a:blip r:embed="rId3"/>
          <a:stretch>
            <a:fillRect/>
          </a:stretch>
        </p:blipFill>
        <p:spPr>
          <a:xfrm>
            <a:off x="5830149" y="1468225"/>
            <a:ext cx="6023020" cy="2925817"/>
          </a:xfrm>
          <a:prstGeom prst="rect">
            <a:avLst/>
          </a:prstGeom>
          <a:ln>
            <a:solidFill>
              <a:schemeClr val="tx1"/>
            </a:solidFill>
          </a:ln>
        </p:spPr>
      </p:pic>
      <p:sp>
        <p:nvSpPr>
          <p:cNvPr id="4" name="Rectangle 3">
            <a:extLst>
              <a:ext uri="{FF2B5EF4-FFF2-40B4-BE49-F238E27FC236}">
                <a16:creationId xmlns:a16="http://schemas.microsoft.com/office/drawing/2014/main" id="{42058A49-85D7-124D-8127-72E2A8B96BFD}"/>
              </a:ext>
            </a:extLst>
          </p:cNvPr>
          <p:cNvSpPr/>
          <p:nvPr/>
        </p:nvSpPr>
        <p:spPr>
          <a:xfrm>
            <a:off x="7463307" y="3702676"/>
            <a:ext cx="3863662" cy="199623"/>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45CAAF-5C71-F640-B4AA-EBE1B5225161}"/>
              </a:ext>
            </a:extLst>
          </p:cNvPr>
          <p:cNvSpPr/>
          <p:nvPr/>
        </p:nvSpPr>
        <p:spPr>
          <a:xfrm>
            <a:off x="5909256" y="3902299"/>
            <a:ext cx="1328671" cy="199623"/>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3B1EF2-63B0-944D-98D8-A1586E6513D1}"/>
              </a:ext>
            </a:extLst>
          </p:cNvPr>
          <p:cNvPicPr>
            <a:picLocks noChangeAspect="1"/>
          </p:cNvPicPr>
          <p:nvPr/>
        </p:nvPicPr>
        <p:blipFill rotWithShape="1">
          <a:blip r:embed="rId4"/>
          <a:srcRect b="55661"/>
          <a:stretch/>
        </p:blipFill>
        <p:spPr>
          <a:xfrm>
            <a:off x="5849403" y="4490666"/>
            <a:ext cx="6003766" cy="899142"/>
          </a:xfrm>
          <a:prstGeom prst="rect">
            <a:avLst/>
          </a:prstGeom>
          <a:ln>
            <a:solidFill>
              <a:schemeClr val="tx1"/>
            </a:solidFill>
          </a:ln>
        </p:spPr>
      </p:pic>
      <p:sp>
        <p:nvSpPr>
          <p:cNvPr id="10" name="Rectangle 9">
            <a:extLst>
              <a:ext uri="{FF2B5EF4-FFF2-40B4-BE49-F238E27FC236}">
                <a16:creationId xmlns:a16="http://schemas.microsoft.com/office/drawing/2014/main" id="{A3501A49-120A-294B-9B64-4E0B80606EB5}"/>
              </a:ext>
            </a:extLst>
          </p:cNvPr>
          <p:cNvSpPr/>
          <p:nvPr/>
        </p:nvSpPr>
        <p:spPr>
          <a:xfrm>
            <a:off x="7944118" y="4940237"/>
            <a:ext cx="3775657" cy="199623"/>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121E68-3506-254E-A60E-44CF7A1C26E1}"/>
              </a:ext>
            </a:extLst>
          </p:cNvPr>
          <p:cNvSpPr/>
          <p:nvPr/>
        </p:nvSpPr>
        <p:spPr>
          <a:xfrm>
            <a:off x="5909255" y="5165616"/>
            <a:ext cx="2751787" cy="199623"/>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09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A2E Integrated Intelligence: Best Buy Case (</a:t>
            </a:r>
            <a:r>
              <a:rPr lang="en-US" dirty="0">
                <a:solidFill>
                  <a:srgbClr val="FF0000"/>
                </a:solidFill>
              </a:rPr>
              <a:t>DI</a:t>
            </a:r>
            <a:r>
              <a:rPr lang="en-US" dirty="0"/>
              <a:t>) </a:t>
            </a:r>
          </a:p>
        </p:txBody>
      </p:sp>
      <p:sp>
        <p:nvSpPr>
          <p:cNvPr id="6" name="Content Placeholder 5">
            <a:extLst>
              <a:ext uri="{FF2B5EF4-FFF2-40B4-BE49-F238E27FC236}">
                <a16:creationId xmlns:a16="http://schemas.microsoft.com/office/drawing/2014/main" id="{0C34E1E3-D70C-490E-8FDB-BEBE8121CA0D}"/>
              </a:ext>
            </a:extLst>
          </p:cNvPr>
          <p:cNvSpPr>
            <a:spLocks noGrp="1"/>
          </p:cNvSpPr>
          <p:nvPr>
            <p:ph idx="1"/>
          </p:nvPr>
        </p:nvSpPr>
        <p:spPr>
          <a:xfrm>
            <a:off x="616450" y="1371602"/>
            <a:ext cx="4283962" cy="5016320"/>
          </a:xfrm>
        </p:spPr>
        <p:txBody>
          <a:bodyPr/>
          <a:lstStyle/>
          <a:p>
            <a:pPr marL="0" indent="0">
              <a:buNone/>
            </a:pPr>
            <a:r>
              <a:rPr lang="en-US" sz="2000" b="0" dirty="0">
                <a:latin typeface="+mn-lt"/>
              </a:rPr>
              <a:t>Decision Intelligence (DI)</a:t>
            </a:r>
          </a:p>
          <a:p>
            <a:r>
              <a:rPr lang="en-US" sz="2000" b="0" dirty="0">
                <a:latin typeface="+mn-lt"/>
              </a:rPr>
              <a:t>Drawing upon both tacit and explicit knowledge to make decisions </a:t>
            </a:r>
          </a:p>
          <a:p>
            <a:pPr lvl="1">
              <a:buFont typeface="Arial" panose="020B0604020202020204" pitchFamily="34" charset="0"/>
              <a:buChar char="•"/>
            </a:pPr>
            <a:r>
              <a:rPr lang="en-US" sz="2000" dirty="0">
                <a:latin typeface="+mn-lt"/>
              </a:rPr>
              <a:t>AI, BI, CI: Mainly explicit knowledge</a:t>
            </a:r>
          </a:p>
          <a:p>
            <a:pPr lvl="1">
              <a:buFont typeface="Arial" panose="020B0604020202020204" pitchFamily="34" charset="0"/>
              <a:buChar char="•"/>
            </a:pPr>
            <a:r>
              <a:rPr lang="en-US" sz="2000" b="0" dirty="0">
                <a:latin typeface="+mn-lt"/>
              </a:rPr>
              <a:t>KM: Both </a:t>
            </a:r>
            <a:r>
              <a:rPr lang="en-US" sz="2000" b="0" dirty="0">
                <a:solidFill>
                  <a:srgbClr val="FF0000"/>
                </a:solidFill>
                <a:latin typeface="+mn-lt"/>
              </a:rPr>
              <a:t>tacit &amp; explicit </a:t>
            </a:r>
            <a:r>
              <a:rPr lang="en-US" sz="2000" b="0" dirty="0">
                <a:latin typeface="+mn-lt"/>
              </a:rPr>
              <a:t>knowledge</a:t>
            </a:r>
          </a:p>
          <a:p>
            <a:r>
              <a:rPr lang="en-US" sz="2000" b="0" dirty="0">
                <a:latin typeface="+mn-lt"/>
              </a:rPr>
              <a:t>RESULT: Price-matching, but only accepting short-term $$$ loss to </a:t>
            </a:r>
            <a:r>
              <a:rPr lang="en-US" sz="2000" b="0" dirty="0">
                <a:solidFill>
                  <a:srgbClr val="FF0000"/>
                </a:solidFill>
                <a:latin typeface="+mn-lt"/>
              </a:rPr>
              <a:t>buy time </a:t>
            </a:r>
            <a:r>
              <a:rPr lang="en-US" sz="2000" b="0" dirty="0">
                <a:latin typeface="+mn-lt"/>
              </a:rPr>
              <a:t>to: </a:t>
            </a:r>
          </a:p>
          <a:p>
            <a:pPr lvl="1">
              <a:buFont typeface=".Apple Color Emoji UI"/>
              <a:buChar char="✔️"/>
            </a:pPr>
            <a:r>
              <a:rPr lang="en-US" sz="2000" dirty="0">
                <a:latin typeface="+mn-lt"/>
              </a:rPr>
              <a:t>Build employee morale</a:t>
            </a:r>
          </a:p>
          <a:p>
            <a:pPr lvl="1">
              <a:buFont typeface=".Apple Color Emoji UI"/>
              <a:buChar char="✔️"/>
            </a:pPr>
            <a:r>
              <a:rPr lang="en-US" sz="2000" dirty="0">
                <a:latin typeface="+mn-lt"/>
              </a:rPr>
              <a:t>Gain customer trust </a:t>
            </a:r>
          </a:p>
          <a:p>
            <a:pPr lvl="1">
              <a:buFont typeface=".Apple Color Emoji UI"/>
              <a:buChar char="✔️"/>
            </a:pPr>
            <a:r>
              <a:rPr lang="en-US" sz="2000" dirty="0">
                <a:latin typeface="+mn-lt"/>
              </a:rPr>
              <a:t>Give customers a reason to turn to Best Buy as their “go-to” choice</a:t>
            </a:r>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15</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6146" name="Picture 2" descr="Image result for Best Buy Decision intelligence">
            <a:extLst>
              <a:ext uri="{FF2B5EF4-FFF2-40B4-BE49-F238E27FC236}">
                <a16:creationId xmlns:a16="http://schemas.microsoft.com/office/drawing/2014/main" id="{43BB9E78-A639-4748-A2C9-4F1221134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031" y="2189893"/>
            <a:ext cx="3496611" cy="1461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05D2EC-25C3-494A-BF1A-E30FC79C8096}"/>
              </a:ext>
            </a:extLst>
          </p:cNvPr>
          <p:cNvPicPr>
            <a:picLocks noChangeAspect="1"/>
          </p:cNvPicPr>
          <p:nvPr/>
        </p:nvPicPr>
        <p:blipFill>
          <a:blip r:embed="rId4"/>
          <a:stretch>
            <a:fillRect/>
          </a:stretch>
        </p:blipFill>
        <p:spPr>
          <a:xfrm>
            <a:off x="8326192" y="1371601"/>
            <a:ext cx="3634953" cy="5383532"/>
          </a:xfrm>
          <a:prstGeom prst="rect">
            <a:avLst/>
          </a:prstGeom>
          <a:ln>
            <a:solidFill>
              <a:schemeClr val="tx1"/>
            </a:solidFill>
          </a:ln>
        </p:spPr>
      </p:pic>
      <p:sp>
        <p:nvSpPr>
          <p:cNvPr id="8" name="Rectangle 7">
            <a:extLst>
              <a:ext uri="{FF2B5EF4-FFF2-40B4-BE49-F238E27FC236}">
                <a16:creationId xmlns:a16="http://schemas.microsoft.com/office/drawing/2014/main" id="{EA8D354E-F08F-FB4F-B000-6D8A9C5758A8}"/>
              </a:ext>
            </a:extLst>
          </p:cNvPr>
          <p:cNvSpPr/>
          <p:nvPr/>
        </p:nvSpPr>
        <p:spPr>
          <a:xfrm>
            <a:off x="8326192" y="6387922"/>
            <a:ext cx="2711002" cy="167425"/>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Related image">
            <a:extLst>
              <a:ext uri="{FF2B5EF4-FFF2-40B4-BE49-F238E27FC236}">
                <a16:creationId xmlns:a16="http://schemas.microsoft.com/office/drawing/2014/main" id="{9E695C09-0A02-BF49-8BCD-4ED6DBEF8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467" y="3841082"/>
            <a:ext cx="4020850" cy="234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96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A2E Integrated Intelligence: Best Buy Case (</a:t>
            </a:r>
            <a:r>
              <a:rPr lang="en-US" dirty="0">
                <a:solidFill>
                  <a:srgbClr val="FF0000"/>
                </a:solidFill>
              </a:rPr>
              <a:t>EI</a:t>
            </a:r>
            <a:r>
              <a:rPr lang="en-US" dirty="0"/>
              <a:t>) </a:t>
            </a:r>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16</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8194" name="Picture 2" descr="http://digitalmarketing.temple.edu/sglose/wp-content/uploads/sites/262/2019/03/Screen-Shot-2019-03-06-at-1.17.24-PM.png">
            <a:extLst>
              <a:ext uri="{FF2B5EF4-FFF2-40B4-BE49-F238E27FC236}">
                <a16:creationId xmlns:a16="http://schemas.microsoft.com/office/drawing/2014/main" id="{CFFF3AE2-CC80-DD4C-A99E-6D6B0246D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509" y="3978551"/>
            <a:ext cx="5793659" cy="24762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7F4454-FC8A-F44D-9E27-D4AAFD90472A}"/>
              </a:ext>
            </a:extLst>
          </p:cNvPr>
          <p:cNvPicPr>
            <a:picLocks noChangeAspect="1"/>
          </p:cNvPicPr>
          <p:nvPr/>
        </p:nvPicPr>
        <p:blipFill rotWithShape="1">
          <a:blip r:embed="rId4"/>
          <a:srcRect t="44729"/>
          <a:stretch/>
        </p:blipFill>
        <p:spPr>
          <a:xfrm>
            <a:off x="6059509" y="2801157"/>
            <a:ext cx="5794854" cy="1081824"/>
          </a:xfrm>
          <a:prstGeom prst="rect">
            <a:avLst/>
          </a:prstGeom>
          <a:ln>
            <a:solidFill>
              <a:schemeClr val="tx1"/>
            </a:solidFill>
          </a:ln>
        </p:spPr>
      </p:pic>
      <p:pic>
        <p:nvPicPr>
          <p:cNvPr id="4" name="Picture 3">
            <a:extLst>
              <a:ext uri="{FF2B5EF4-FFF2-40B4-BE49-F238E27FC236}">
                <a16:creationId xmlns:a16="http://schemas.microsoft.com/office/drawing/2014/main" id="{13753B33-63C6-D34B-B59F-249EE11469D2}"/>
              </a:ext>
            </a:extLst>
          </p:cNvPr>
          <p:cNvPicPr>
            <a:picLocks noChangeAspect="1"/>
          </p:cNvPicPr>
          <p:nvPr/>
        </p:nvPicPr>
        <p:blipFill>
          <a:blip r:embed="rId5"/>
          <a:stretch>
            <a:fillRect/>
          </a:stretch>
        </p:blipFill>
        <p:spPr>
          <a:xfrm>
            <a:off x="6059509" y="1506688"/>
            <a:ext cx="5742677" cy="1204315"/>
          </a:xfrm>
          <a:prstGeom prst="rect">
            <a:avLst/>
          </a:prstGeom>
          <a:ln>
            <a:solidFill>
              <a:schemeClr val="tx1"/>
            </a:solidFill>
          </a:ln>
        </p:spPr>
      </p:pic>
      <p:sp>
        <p:nvSpPr>
          <p:cNvPr id="8" name="Content Placeholder 2">
            <a:extLst>
              <a:ext uri="{FF2B5EF4-FFF2-40B4-BE49-F238E27FC236}">
                <a16:creationId xmlns:a16="http://schemas.microsoft.com/office/drawing/2014/main" id="{C44BD320-5AC5-1C43-9DC6-CB7036C46436}"/>
              </a:ext>
            </a:extLst>
          </p:cNvPr>
          <p:cNvSpPr>
            <a:spLocks noGrp="1"/>
          </p:cNvSpPr>
          <p:nvPr>
            <p:ph sz="half" idx="1"/>
          </p:nvPr>
        </p:nvSpPr>
        <p:spPr>
          <a:xfrm>
            <a:off x="838200" y="1517280"/>
            <a:ext cx="5181600" cy="5016321"/>
          </a:xfrm>
        </p:spPr>
        <p:txBody>
          <a:bodyPr/>
          <a:lstStyle/>
          <a:p>
            <a:pPr>
              <a:lnSpc>
                <a:spcPct val="100000"/>
              </a:lnSpc>
            </a:pPr>
            <a:r>
              <a:rPr lang="en-US" sz="2000" b="0" dirty="0">
                <a:latin typeface="+mn-lt"/>
              </a:rPr>
              <a:t>CEO Hubert Joly based strategy on the </a:t>
            </a:r>
            <a:r>
              <a:rPr lang="en-US" sz="2000" b="0" dirty="0">
                <a:solidFill>
                  <a:srgbClr val="FF0000"/>
                </a:solidFill>
                <a:latin typeface="+mn-lt"/>
              </a:rPr>
              <a:t>human connection </a:t>
            </a:r>
            <a:r>
              <a:rPr lang="en-US" sz="2000" b="0" dirty="0">
                <a:latin typeface="+mn-lt"/>
              </a:rPr>
              <a:t>– both </a:t>
            </a:r>
            <a:r>
              <a:rPr lang="en-US" sz="2000" b="0" dirty="0">
                <a:solidFill>
                  <a:srgbClr val="FF0000"/>
                </a:solidFill>
                <a:latin typeface="+mn-lt"/>
              </a:rPr>
              <a:t>internally &amp; externally</a:t>
            </a:r>
          </a:p>
          <a:p>
            <a:pPr>
              <a:lnSpc>
                <a:spcPct val="100000"/>
              </a:lnSpc>
            </a:pPr>
            <a:r>
              <a:rPr lang="en-US" sz="2000" b="0" dirty="0">
                <a:latin typeface="+mn-lt"/>
              </a:rPr>
              <a:t>Internally:</a:t>
            </a:r>
          </a:p>
          <a:p>
            <a:pPr lvl="1">
              <a:lnSpc>
                <a:spcPct val="100000"/>
              </a:lnSpc>
            </a:pPr>
            <a:r>
              <a:rPr lang="en-US" sz="2000" b="0" dirty="0">
                <a:latin typeface="+mn-lt"/>
              </a:rPr>
              <a:t>Boosted employee morale </a:t>
            </a:r>
          </a:p>
          <a:p>
            <a:pPr lvl="1">
              <a:lnSpc>
                <a:spcPct val="100000"/>
              </a:lnSpc>
            </a:pPr>
            <a:r>
              <a:rPr lang="en-US" sz="2000" b="0" dirty="0">
                <a:latin typeface="+mn-lt"/>
              </a:rPr>
              <a:t>Transformed corporate culture</a:t>
            </a:r>
          </a:p>
          <a:p>
            <a:pPr>
              <a:lnSpc>
                <a:spcPct val="100000"/>
              </a:lnSpc>
            </a:pPr>
            <a:r>
              <a:rPr lang="en-US" sz="2000" b="0" dirty="0">
                <a:latin typeface="+mn-lt"/>
              </a:rPr>
              <a:t>Externally:</a:t>
            </a:r>
          </a:p>
          <a:p>
            <a:pPr lvl="1">
              <a:lnSpc>
                <a:spcPct val="100000"/>
              </a:lnSpc>
            </a:pPr>
            <a:r>
              <a:rPr lang="en-US" sz="2000" b="0" dirty="0">
                <a:latin typeface="+mn-lt"/>
              </a:rPr>
              <a:t>Improved customer loyalty through multi-level customer engagement</a:t>
            </a:r>
          </a:p>
          <a:p>
            <a:pPr lvl="2">
              <a:lnSpc>
                <a:spcPct val="100000"/>
              </a:lnSpc>
            </a:pPr>
            <a:r>
              <a:rPr lang="en-US" sz="2000" b="0" dirty="0">
                <a:latin typeface="+mn-lt"/>
              </a:rPr>
              <a:t>Try-before-you-buy</a:t>
            </a:r>
          </a:p>
          <a:p>
            <a:pPr lvl="2">
              <a:lnSpc>
                <a:spcPct val="100000"/>
              </a:lnSpc>
            </a:pPr>
            <a:r>
              <a:rPr lang="en-US" sz="2000" dirty="0">
                <a:latin typeface="+mn-lt"/>
              </a:rPr>
              <a:t>Geek Squad (installation)</a:t>
            </a:r>
          </a:p>
          <a:p>
            <a:pPr lvl="2">
              <a:lnSpc>
                <a:spcPct val="100000"/>
              </a:lnSpc>
            </a:pPr>
            <a:r>
              <a:rPr lang="en-US" sz="2000" b="0" dirty="0">
                <a:latin typeface="+mn-lt"/>
              </a:rPr>
              <a:t>In-Home Consultation (advisors) </a:t>
            </a:r>
          </a:p>
          <a:p>
            <a:pPr>
              <a:lnSpc>
                <a:spcPct val="100000"/>
              </a:lnSpc>
            </a:pPr>
            <a:endParaRPr lang="en-US" b="0" dirty="0">
              <a:latin typeface="+mn-lt"/>
            </a:endParaRPr>
          </a:p>
          <a:p>
            <a:pPr marL="382170" lvl="1" indent="0">
              <a:lnSpc>
                <a:spcPct val="100000"/>
              </a:lnSpc>
              <a:buNone/>
            </a:pPr>
            <a:endParaRPr lang="en-US" b="0" dirty="0">
              <a:solidFill>
                <a:srgbClr val="FF0000"/>
              </a:solidFill>
              <a:latin typeface="Calibri" panose="020F0502020204030204"/>
            </a:endParaRPr>
          </a:p>
          <a:p>
            <a:pPr>
              <a:lnSpc>
                <a:spcPct val="100000"/>
              </a:lnSpc>
            </a:pPr>
            <a:endParaRPr lang="en-US" b="0" dirty="0">
              <a:latin typeface="+mn-lt"/>
            </a:endParaRPr>
          </a:p>
          <a:p>
            <a:pPr>
              <a:lnSpc>
                <a:spcPct val="100000"/>
              </a:lnSpc>
            </a:pPr>
            <a:endParaRPr lang="en-US" b="0" dirty="0">
              <a:latin typeface="+mn-lt"/>
            </a:endParaRPr>
          </a:p>
          <a:p>
            <a:endParaRPr lang="en-US" dirty="0"/>
          </a:p>
        </p:txBody>
      </p:sp>
    </p:spTree>
    <p:extLst>
      <p:ext uri="{BB962C8B-B14F-4D97-AF65-F5344CB8AC3E}">
        <p14:creationId xmlns:p14="http://schemas.microsoft.com/office/powerpoint/2010/main" val="302140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2D2B-A64A-A341-8D13-F04EA948AE57}"/>
              </a:ext>
            </a:extLst>
          </p:cNvPr>
          <p:cNvSpPr>
            <a:spLocks noGrp="1"/>
          </p:cNvSpPr>
          <p:nvPr>
            <p:ph type="title"/>
          </p:nvPr>
        </p:nvSpPr>
        <p:spPr/>
        <p:txBody>
          <a:bodyPr/>
          <a:lstStyle/>
          <a:p>
            <a:r>
              <a:rPr lang="en-US" dirty="0"/>
              <a:t>Best Buy Transformed</a:t>
            </a:r>
          </a:p>
        </p:txBody>
      </p:sp>
      <p:sp>
        <p:nvSpPr>
          <p:cNvPr id="4" name="Slide Number Placeholder 3">
            <a:extLst>
              <a:ext uri="{FF2B5EF4-FFF2-40B4-BE49-F238E27FC236}">
                <a16:creationId xmlns:a16="http://schemas.microsoft.com/office/drawing/2014/main" id="{756C422E-4F58-1544-881C-B305BDF4F4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fld id="{295008BC-DA31-4D19-837B-EFA4386B05F5}" type="slidenum">
              <a:rPr kumimoji="0" lang="en-US" sz="1200" b="0" i="0" u="none" strike="noStrike" kern="1200" cap="none" spc="0" normalizeH="0" baseline="0" noProof="0" smtClean="0">
                <a:ln>
                  <a:noFill/>
                </a:ln>
                <a:solidFill>
                  <a:prstClr val="white">
                    <a:lumMod val="50000"/>
                  </a:prst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Verdana" pitchFamily="34" charset="0"/>
                <a:cs typeface="Verdana" pitchFamily="34" charset="0"/>
              </a:rPr>
              <a:t> </a:t>
            </a:r>
            <a:endParaRPr kumimoji="0" lang="en-US" sz="1200" b="0" i="0" u="none" strike="noStrike" kern="1200" cap="none" spc="0" normalizeH="0" baseline="0" noProof="0" dirty="0">
              <a:ln>
                <a:noFill/>
              </a:ln>
              <a:solidFill>
                <a:prstClr val="white">
                  <a:lumMod val="50000"/>
                </a:prstClr>
              </a:solidFill>
              <a:effectLst/>
              <a:uLnTx/>
              <a:uFillTx/>
              <a:latin typeface="Arial" pitchFamily="34" charset="0"/>
              <a:ea typeface="Verdana" pitchFamily="34" charset="0"/>
              <a:cs typeface="Verdana" pitchFamily="34" charset="0"/>
            </a:endParaRPr>
          </a:p>
        </p:txBody>
      </p:sp>
      <p:pic>
        <p:nvPicPr>
          <p:cNvPr id="1026" name="Picture 2" descr="Image result for Best Buy">
            <a:extLst>
              <a:ext uri="{FF2B5EF4-FFF2-40B4-BE49-F238E27FC236}">
                <a16:creationId xmlns:a16="http://schemas.microsoft.com/office/drawing/2014/main" id="{06877AC7-0E4E-4F4E-8525-521C9EA06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958" y="1331711"/>
            <a:ext cx="6798211" cy="3651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D627-BA8F-5F4F-846F-5DDA5FBD47E2}"/>
              </a:ext>
            </a:extLst>
          </p:cNvPr>
          <p:cNvSpPr txBox="1"/>
          <p:nvPr/>
        </p:nvSpPr>
        <p:spPr>
          <a:xfrm>
            <a:off x="5054958" y="5125792"/>
            <a:ext cx="6798211"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Best Buy formed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strategic partnerships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Microsoft, Apple, Google, Samsung, and other manufacturers; prominent areas of the store are dedicated to their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Sales staff are adequately knowledgeable about those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Emphasis is now on </a:t>
            </a:r>
            <a:r>
              <a:rPr lang="en-US" dirty="0">
                <a:solidFill>
                  <a:srgbClr val="FF0000"/>
                </a:solidFill>
                <a:latin typeface="Calibri" panose="020F0502020204030204"/>
              </a:rPr>
              <a:t>educating &amp; advising </a:t>
            </a:r>
            <a:r>
              <a:rPr lang="en-US" dirty="0">
                <a:solidFill>
                  <a:prstClr val="black"/>
                </a:solidFill>
                <a:latin typeface="Calibri" panose="020F0502020204030204"/>
              </a:rPr>
              <a:t>the customer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46C5389-E801-EF43-8DC9-A5E3B350AF59}"/>
              </a:ext>
            </a:extLst>
          </p:cNvPr>
          <p:cNvPicPr>
            <a:picLocks noChangeAspect="1"/>
          </p:cNvPicPr>
          <p:nvPr/>
        </p:nvPicPr>
        <p:blipFill>
          <a:blip r:embed="rId4"/>
          <a:stretch>
            <a:fillRect/>
          </a:stretch>
        </p:blipFill>
        <p:spPr>
          <a:xfrm>
            <a:off x="528033" y="1331711"/>
            <a:ext cx="4330700" cy="2877246"/>
          </a:xfrm>
          <a:prstGeom prst="rect">
            <a:avLst/>
          </a:prstGeom>
        </p:spPr>
      </p:pic>
      <p:pic>
        <p:nvPicPr>
          <p:cNvPr id="1028" name="Picture 4" descr="Image result for Best Buy">
            <a:extLst>
              <a:ext uri="{FF2B5EF4-FFF2-40B4-BE49-F238E27FC236}">
                <a16:creationId xmlns:a16="http://schemas.microsoft.com/office/drawing/2014/main" id="{1E3059D1-15BB-A145-8F0A-D4DFD7BE5C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315" b="20791"/>
          <a:stretch/>
        </p:blipFill>
        <p:spPr bwMode="auto">
          <a:xfrm>
            <a:off x="508156" y="4424655"/>
            <a:ext cx="4350577" cy="20263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FF8A39-2B3E-B74E-8FE6-4AD5C34598B3}"/>
              </a:ext>
            </a:extLst>
          </p:cNvPr>
          <p:cNvSpPr txBox="1"/>
          <p:nvPr/>
        </p:nvSpPr>
        <p:spPr>
          <a:xfrm>
            <a:off x="695459" y="6451019"/>
            <a:ext cx="3793090" cy="369332"/>
          </a:xfrm>
          <a:prstGeom prst="rect">
            <a:avLst/>
          </a:prstGeom>
          <a:noFill/>
        </p:spPr>
        <p:txBody>
          <a:bodyPr wrap="none" rtlCol="0">
            <a:spAutoFit/>
          </a:bodyPr>
          <a:lstStyle/>
          <a:p>
            <a:r>
              <a:rPr lang="en-US" dirty="0"/>
              <a:t>The “Try-Before-You-Buy” Experience</a:t>
            </a:r>
          </a:p>
        </p:txBody>
      </p:sp>
    </p:spTree>
    <p:extLst>
      <p:ext uri="{BB962C8B-B14F-4D97-AF65-F5344CB8AC3E}">
        <p14:creationId xmlns:p14="http://schemas.microsoft.com/office/powerpoint/2010/main" val="12463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6886-A409-4FE0-AB51-56A1A848976E}"/>
              </a:ext>
            </a:extLst>
          </p:cNvPr>
          <p:cNvSpPr>
            <a:spLocks noGrp="1"/>
          </p:cNvSpPr>
          <p:nvPr>
            <p:ph type="title"/>
          </p:nvPr>
        </p:nvSpPr>
        <p:spPr/>
        <p:txBody>
          <a:bodyPr/>
          <a:lstStyle/>
          <a:p>
            <a:r>
              <a:rPr lang="en-US" dirty="0"/>
              <a:t>Take-aways</a:t>
            </a:r>
          </a:p>
        </p:txBody>
      </p:sp>
      <p:sp>
        <p:nvSpPr>
          <p:cNvPr id="6" name="Content Placeholder 5">
            <a:extLst>
              <a:ext uri="{FF2B5EF4-FFF2-40B4-BE49-F238E27FC236}">
                <a16:creationId xmlns:a16="http://schemas.microsoft.com/office/drawing/2014/main" id="{0C34E1E3-D70C-490E-8FDB-BEBE8121CA0D}"/>
              </a:ext>
            </a:extLst>
          </p:cNvPr>
          <p:cNvSpPr>
            <a:spLocks noGrp="1"/>
          </p:cNvSpPr>
          <p:nvPr>
            <p:ph idx="1"/>
          </p:nvPr>
        </p:nvSpPr>
        <p:spPr>
          <a:xfrm>
            <a:off x="616449" y="1371601"/>
            <a:ext cx="7473872" cy="4794737"/>
          </a:xfrm>
        </p:spPr>
        <p:txBody>
          <a:bodyPr/>
          <a:lstStyle/>
          <a:p>
            <a:pPr>
              <a:lnSpc>
                <a:spcPct val="150000"/>
              </a:lnSpc>
            </a:pPr>
            <a:r>
              <a:rPr lang="en-US" sz="2000" dirty="0"/>
              <a:t>Technology—the double-edged sword </a:t>
            </a:r>
          </a:p>
          <a:p>
            <a:pPr lvl="1">
              <a:lnSpc>
                <a:spcPct val="150000"/>
              </a:lnSpc>
            </a:pPr>
            <a:r>
              <a:rPr lang="en-US" sz="2000" b="0" dirty="0"/>
              <a:t>Man creates technology to solve problem </a:t>
            </a:r>
          </a:p>
          <a:p>
            <a:pPr lvl="1">
              <a:lnSpc>
                <a:spcPct val="150000"/>
              </a:lnSpc>
            </a:pPr>
            <a:r>
              <a:rPr lang="en-US" sz="2000" b="0" dirty="0"/>
              <a:t>BUT: technology creates both opportunities and threats</a:t>
            </a:r>
          </a:p>
          <a:p>
            <a:pPr lvl="1">
              <a:lnSpc>
                <a:spcPct val="150000"/>
              </a:lnSpc>
            </a:pPr>
            <a:r>
              <a:rPr lang="en-US" sz="2000" dirty="0"/>
              <a:t>A</a:t>
            </a:r>
            <a:r>
              <a:rPr lang="en-US" sz="2000" b="0" dirty="0"/>
              <a:t>pplication of technology requires a holistic strategy</a:t>
            </a:r>
          </a:p>
          <a:p>
            <a:pPr>
              <a:lnSpc>
                <a:spcPct val="150000"/>
              </a:lnSpc>
            </a:pPr>
            <a:r>
              <a:rPr lang="en-US" sz="2000" dirty="0"/>
              <a:t>The A2E Model—the power of simplicity</a:t>
            </a:r>
          </a:p>
          <a:p>
            <a:pPr lvl="1">
              <a:lnSpc>
                <a:spcPct val="150000"/>
              </a:lnSpc>
            </a:pPr>
            <a:r>
              <a:rPr lang="en-US" sz="2000" b="0" dirty="0"/>
              <a:t>Builds upon knowledge management </a:t>
            </a:r>
            <a:r>
              <a:rPr lang="en-US" sz="2000" dirty="0"/>
              <a:t>and</a:t>
            </a:r>
            <a:r>
              <a:rPr lang="en-US" sz="2000" b="0" dirty="0"/>
              <a:t> data </a:t>
            </a:r>
            <a:r>
              <a:rPr lang="en-US" sz="2000" dirty="0"/>
              <a:t>a</a:t>
            </a:r>
            <a:r>
              <a:rPr lang="en-US" sz="2000" b="0" dirty="0"/>
              <a:t>nalytics</a:t>
            </a:r>
          </a:p>
          <a:p>
            <a:pPr lvl="1">
              <a:lnSpc>
                <a:spcPct val="150000"/>
              </a:lnSpc>
            </a:pPr>
            <a:r>
              <a:rPr lang="en-US" sz="2000" dirty="0"/>
              <a:t>Leverages and integrates explicit and tacit knowledge</a:t>
            </a:r>
          </a:p>
          <a:p>
            <a:pPr lvl="1">
              <a:lnSpc>
                <a:spcPct val="150000"/>
              </a:lnSpc>
            </a:pPr>
            <a:r>
              <a:rPr lang="en-US" sz="2000" dirty="0"/>
              <a:t>Leverages and unifies technology and humanity</a:t>
            </a:r>
            <a:endParaRPr lang="en-US" sz="2000" b="0" dirty="0"/>
          </a:p>
          <a:p>
            <a:pPr>
              <a:lnSpc>
                <a:spcPct val="150000"/>
              </a:lnSpc>
            </a:pPr>
            <a:endParaRPr lang="en-US" sz="2000" b="0" dirty="0"/>
          </a:p>
          <a:p>
            <a:endParaRPr lang="en-US" sz="2000" b="0" dirty="0"/>
          </a:p>
        </p:txBody>
      </p:sp>
      <p:sp>
        <p:nvSpPr>
          <p:cNvPr id="5" name="Slide Number Placeholder 4">
            <a:extLst>
              <a:ext uri="{FF2B5EF4-FFF2-40B4-BE49-F238E27FC236}">
                <a16:creationId xmlns:a16="http://schemas.microsoft.com/office/drawing/2014/main" id="{14DA5D4D-7D28-4B79-B6ED-27A7F735A91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18</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A624C6F3-DDB0-4125-BD23-E45DB4A4A3B2}"/>
              </a:ext>
            </a:extLst>
          </p:cNvPr>
          <p:cNvPicPr>
            <a:picLocks noChangeAspect="1"/>
          </p:cNvPicPr>
          <p:nvPr/>
        </p:nvPicPr>
        <p:blipFill>
          <a:blip r:embed="rId3"/>
          <a:stretch>
            <a:fillRect/>
          </a:stretch>
        </p:blipFill>
        <p:spPr>
          <a:xfrm>
            <a:off x="7764856" y="2031664"/>
            <a:ext cx="4427144" cy="2946063"/>
          </a:xfrm>
          <a:prstGeom prst="rect">
            <a:avLst/>
          </a:prstGeom>
        </p:spPr>
      </p:pic>
      <p:sp>
        <p:nvSpPr>
          <p:cNvPr id="8" name="TextBox 7">
            <a:extLst>
              <a:ext uri="{FF2B5EF4-FFF2-40B4-BE49-F238E27FC236}">
                <a16:creationId xmlns:a16="http://schemas.microsoft.com/office/drawing/2014/main" id="{1573875F-312F-4C8E-AF18-9268FAF10DB9}"/>
              </a:ext>
            </a:extLst>
          </p:cNvPr>
          <p:cNvSpPr txBox="1"/>
          <p:nvPr/>
        </p:nvSpPr>
        <p:spPr>
          <a:xfrm>
            <a:off x="8603800" y="4608395"/>
            <a:ext cx="2749256" cy="369332"/>
          </a:xfrm>
          <a:prstGeom prst="rect">
            <a:avLst/>
          </a:prstGeom>
          <a:solidFill>
            <a:schemeClr val="tx2"/>
          </a:solidFill>
          <a:ln w="38100">
            <a:solidFill>
              <a:schemeClr val="tx2"/>
            </a:solidFill>
          </a:ln>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The Power of Simplicity</a:t>
            </a:r>
          </a:p>
        </p:txBody>
      </p:sp>
    </p:spTree>
    <p:extLst>
      <p:ext uri="{BB962C8B-B14F-4D97-AF65-F5344CB8AC3E}">
        <p14:creationId xmlns:p14="http://schemas.microsoft.com/office/powerpoint/2010/main" val="89797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1CDAA9-85E8-4B23-8EC9-0B973CED8FFF}"/>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19</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graphicFrame>
        <p:nvGraphicFramePr>
          <p:cNvPr id="11" name="Diagram 10">
            <a:extLst>
              <a:ext uri="{FF2B5EF4-FFF2-40B4-BE49-F238E27FC236}">
                <a16:creationId xmlns:a16="http://schemas.microsoft.com/office/drawing/2014/main" id="{1315E1F0-5C87-43DE-924E-C828E85DF60E}"/>
              </a:ext>
            </a:extLst>
          </p:cNvPr>
          <p:cNvGraphicFramePr/>
          <p:nvPr>
            <p:extLst>
              <p:ext uri="{D42A27DB-BD31-4B8C-83A1-F6EECF244321}">
                <p14:modId xmlns:p14="http://schemas.microsoft.com/office/powerpoint/2010/main" val="1064409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632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12EF-F79F-4CF9-B7F7-D6833D80FE54}"/>
              </a:ext>
            </a:extLst>
          </p:cNvPr>
          <p:cNvSpPr>
            <a:spLocks noGrp="1"/>
          </p:cNvSpPr>
          <p:nvPr>
            <p:ph type="title"/>
          </p:nvPr>
        </p:nvSpPr>
        <p:spPr/>
        <p:txBody>
          <a:bodyPr/>
          <a:lstStyle/>
          <a:p>
            <a:r>
              <a:rPr lang="en-US" dirty="0"/>
              <a:t>Agenda</a:t>
            </a:r>
          </a:p>
        </p:txBody>
      </p:sp>
      <p:graphicFrame>
        <p:nvGraphicFramePr>
          <p:cNvPr id="6" name="Content Placeholder 5">
            <a:extLst>
              <a:ext uri="{FF2B5EF4-FFF2-40B4-BE49-F238E27FC236}">
                <a16:creationId xmlns:a16="http://schemas.microsoft.com/office/drawing/2014/main" id="{5B1A85D4-C1C1-4F1E-ACCA-B56391F2947B}"/>
              </a:ext>
            </a:extLst>
          </p:cNvPr>
          <p:cNvGraphicFramePr>
            <a:graphicFrameLocks noGrp="1"/>
          </p:cNvGraphicFramePr>
          <p:nvPr>
            <p:ph idx="1"/>
            <p:extLst>
              <p:ext uri="{D42A27DB-BD31-4B8C-83A1-F6EECF244321}">
                <p14:modId xmlns:p14="http://schemas.microsoft.com/office/powerpoint/2010/main" val="2033622681"/>
              </p:ext>
            </p:extLst>
          </p:nvPr>
        </p:nvGraphicFramePr>
        <p:xfrm>
          <a:off x="615950" y="1371600"/>
          <a:ext cx="11237913" cy="479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F2AA53D-8D25-40B3-A384-60BF096CE011}"/>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2</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234897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36559-777B-4996-AF67-793BAB5A16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fld id="{295008BC-DA31-4D19-837B-EFA4386B05F5}" type="slidenum">
              <a:rPr kumimoji="0" lang="en-US" sz="1200" b="0" i="0" u="none" strike="noStrike" kern="1200" cap="none" spc="0" normalizeH="0" baseline="0" noProof="0" smtClean="0">
                <a:ln>
                  <a:noFill/>
                </a:ln>
                <a:solidFill>
                  <a:prstClr val="white">
                    <a:lumMod val="50000"/>
                  </a:prst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Verdana" pitchFamily="34" charset="0"/>
                <a:cs typeface="Verdana" pitchFamily="34" charset="0"/>
              </a:rPr>
              <a:t> </a:t>
            </a:r>
            <a:endParaRPr kumimoji="0" lang="en-US" sz="1200" b="0" i="0" u="none" strike="noStrike" kern="1200" cap="none" spc="0" normalizeH="0" baseline="0" noProof="0" dirty="0">
              <a:ln>
                <a:noFill/>
              </a:ln>
              <a:solidFill>
                <a:prstClr val="white">
                  <a:lumMod val="50000"/>
                </a:prstClr>
              </a:solidFill>
              <a:effectLst/>
              <a:uLnTx/>
              <a:uFillTx/>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358073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D0344C-038F-4119-BB40-24E8E7B78F86}"/>
              </a:ext>
            </a:extLst>
          </p:cNvPr>
          <p:cNvSpPr>
            <a:spLocks noGrp="1"/>
          </p:cNvSpPr>
          <p:nvPr>
            <p:ph type="ctrTitle" sz="quarter"/>
          </p:nvPr>
        </p:nvSpPr>
        <p:spPr/>
        <p:txBody>
          <a:bodyPr/>
          <a:lstStyle/>
          <a:p>
            <a:r>
              <a:rPr lang="en-US" dirty="0"/>
              <a:t>1. Introduction to the A2E Model</a:t>
            </a:r>
          </a:p>
        </p:txBody>
      </p:sp>
      <p:sp>
        <p:nvSpPr>
          <p:cNvPr id="4" name="Slide Number Placeholder 3">
            <a:extLst>
              <a:ext uri="{FF2B5EF4-FFF2-40B4-BE49-F238E27FC236}">
                <a16:creationId xmlns:a16="http://schemas.microsoft.com/office/drawing/2014/main" id="{13E8B236-22A3-4A36-A39B-4986B2586DBE}"/>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3</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148545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4F0D-F098-4A7A-A902-11CEE7AE6CDB}"/>
              </a:ext>
            </a:extLst>
          </p:cNvPr>
          <p:cNvSpPr>
            <a:spLocks noGrp="1"/>
          </p:cNvSpPr>
          <p:nvPr>
            <p:ph type="title"/>
          </p:nvPr>
        </p:nvSpPr>
        <p:spPr/>
        <p:txBody>
          <a:bodyPr/>
          <a:lstStyle/>
          <a:p>
            <a:r>
              <a:rPr lang="en-US" dirty="0"/>
              <a:t>Theoretical Foundation: </a:t>
            </a:r>
            <a:br>
              <a:rPr lang="en-US" dirty="0"/>
            </a:br>
            <a:r>
              <a:rPr lang="en-US" sz="2400" dirty="0"/>
              <a:t>1. DIKW Hierarchy (</a:t>
            </a:r>
            <a:r>
              <a:rPr lang="en-US" sz="2400" dirty="0" err="1"/>
              <a:t>Zeleny</a:t>
            </a:r>
            <a:r>
              <a:rPr lang="en-US" sz="2400" dirty="0"/>
              <a:t>, 2006)</a:t>
            </a:r>
            <a:endParaRPr lang="en-US" dirty="0"/>
          </a:p>
        </p:txBody>
      </p:sp>
      <p:pic>
        <p:nvPicPr>
          <p:cNvPr id="8" name="Content Placeholder 7">
            <a:extLst>
              <a:ext uri="{FF2B5EF4-FFF2-40B4-BE49-F238E27FC236}">
                <a16:creationId xmlns:a16="http://schemas.microsoft.com/office/drawing/2014/main" id="{45E7883A-8AA8-47EE-AC0B-F830A35F0707}"/>
              </a:ext>
            </a:extLst>
          </p:cNvPr>
          <p:cNvPicPr>
            <a:picLocks noGrp="1" noChangeAspect="1"/>
          </p:cNvPicPr>
          <p:nvPr>
            <p:ph idx="1"/>
          </p:nvPr>
        </p:nvPicPr>
        <p:blipFill>
          <a:blip r:embed="rId3"/>
          <a:stretch>
            <a:fillRect/>
          </a:stretch>
        </p:blipFill>
        <p:spPr>
          <a:xfrm>
            <a:off x="1760469" y="1334583"/>
            <a:ext cx="6193476" cy="4794250"/>
          </a:xfrm>
          <a:prstGeom prst="rect">
            <a:avLst/>
          </a:prstGeom>
        </p:spPr>
      </p:pic>
      <p:sp>
        <p:nvSpPr>
          <p:cNvPr id="4" name="Slide Number Placeholder 3">
            <a:extLst>
              <a:ext uri="{FF2B5EF4-FFF2-40B4-BE49-F238E27FC236}">
                <a16:creationId xmlns:a16="http://schemas.microsoft.com/office/drawing/2014/main" id="{9319AD51-6C81-486C-83C3-9F4A559E60BC}"/>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4</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
        <p:nvSpPr>
          <p:cNvPr id="9" name="Rectangle 8">
            <a:extLst>
              <a:ext uri="{FF2B5EF4-FFF2-40B4-BE49-F238E27FC236}">
                <a16:creationId xmlns:a16="http://schemas.microsoft.com/office/drawing/2014/main" id="{84813CB0-C15D-4103-B1F2-F0317D19CBE4}"/>
              </a:ext>
            </a:extLst>
          </p:cNvPr>
          <p:cNvSpPr/>
          <p:nvPr/>
        </p:nvSpPr>
        <p:spPr>
          <a:xfrm>
            <a:off x="1885761" y="5995336"/>
            <a:ext cx="8134428" cy="830997"/>
          </a:xfrm>
          <a:prstGeom prst="rect">
            <a:avLst/>
          </a:prstGeom>
        </p:spPr>
        <p:txBody>
          <a:bodyPr wrap="square">
            <a:spAutoFit/>
          </a:bodyPr>
          <a:lstStyle/>
          <a:p>
            <a:r>
              <a:rPr lang="en-US" sz="1200" dirty="0"/>
              <a:t>Image adapted from: </a:t>
            </a:r>
            <a:r>
              <a:rPr lang="en-US" sz="1200" dirty="0">
                <a:hlinkClick r:id="rId4"/>
              </a:rPr>
              <a:t>https://www.ontotext.com/knowledgehub/fundamentals/dikw-pyramid/</a:t>
            </a:r>
            <a:endParaRPr lang="en-US" sz="1200" dirty="0"/>
          </a:p>
          <a:p>
            <a:endParaRPr lang="en-US" sz="1200" dirty="0"/>
          </a:p>
          <a:p>
            <a:pPr marL="457200" indent="-457200"/>
            <a:r>
              <a:rPr lang="en-US" sz="1200" dirty="0" err="1">
                <a:latin typeface="Times New Roman" panose="02020603050405020304" pitchFamily="18" charset="0"/>
                <a:ea typeface="Times New Roman" panose="02020603050405020304" pitchFamily="18" charset="0"/>
              </a:rPr>
              <a:t>Zeleny</a:t>
            </a:r>
            <a:r>
              <a:rPr lang="en-US" sz="1200" dirty="0">
                <a:latin typeface="Times New Roman" panose="02020603050405020304" pitchFamily="18" charset="0"/>
                <a:ea typeface="Times New Roman" panose="02020603050405020304" pitchFamily="18" charset="0"/>
              </a:rPr>
              <a:t>, M. (2006). From knowledge to wisdom: On being informed and knowledgeable, becoming wise and ethical. </a:t>
            </a:r>
            <a:r>
              <a:rPr lang="en-US" sz="1200" i="1" dirty="0">
                <a:latin typeface="Times New Roman" panose="02020603050405020304" pitchFamily="18" charset="0"/>
                <a:ea typeface="Times New Roman" panose="02020603050405020304" pitchFamily="18" charset="0"/>
              </a:rPr>
              <a:t>International Journal of Information Technology &amp; Decision Making, 5</a:t>
            </a:r>
            <a:r>
              <a:rPr lang="en-US" sz="1200" dirty="0">
                <a:latin typeface="Times New Roman" panose="02020603050405020304" pitchFamily="18" charset="0"/>
                <a:ea typeface="Times New Roman" panose="02020603050405020304" pitchFamily="18" charset="0"/>
              </a:rPr>
              <a:t>(04), 751-762.</a:t>
            </a:r>
            <a:endParaRPr lang="en-US" sz="1200" dirty="0"/>
          </a:p>
        </p:txBody>
      </p:sp>
      <p:sp>
        <p:nvSpPr>
          <p:cNvPr id="11" name="Heart 10">
            <a:extLst>
              <a:ext uri="{FF2B5EF4-FFF2-40B4-BE49-F238E27FC236}">
                <a16:creationId xmlns:a16="http://schemas.microsoft.com/office/drawing/2014/main" id="{645F3D3C-50CE-4B60-8085-96779D959978}"/>
              </a:ext>
            </a:extLst>
          </p:cNvPr>
          <p:cNvSpPr/>
          <p:nvPr/>
        </p:nvSpPr>
        <p:spPr>
          <a:xfrm>
            <a:off x="4216725" y="2012943"/>
            <a:ext cx="353148" cy="271167"/>
          </a:xfrm>
          <a:prstGeom prst="hear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6475E8-AFCD-4525-B383-AEA23DBE00AB}"/>
              </a:ext>
            </a:extLst>
          </p:cNvPr>
          <p:cNvSpPr txBox="1"/>
          <p:nvPr/>
        </p:nvSpPr>
        <p:spPr>
          <a:xfrm>
            <a:off x="8303696" y="5605832"/>
            <a:ext cx="2932387" cy="461665"/>
          </a:xfrm>
          <a:prstGeom prst="rect">
            <a:avLst/>
          </a:prstGeom>
          <a:noFill/>
        </p:spPr>
        <p:txBody>
          <a:bodyPr wrap="square" rtlCol="0">
            <a:spAutoFit/>
          </a:bodyPr>
          <a:lstStyle/>
          <a:p>
            <a:r>
              <a:rPr lang="en-US" sz="2400" b="1" dirty="0">
                <a:solidFill>
                  <a:schemeClr val="tx2"/>
                </a:solidFill>
              </a:rPr>
              <a:t>knows nothing</a:t>
            </a:r>
          </a:p>
        </p:txBody>
      </p:sp>
      <p:sp>
        <p:nvSpPr>
          <p:cNvPr id="14" name="TextBox 13">
            <a:extLst>
              <a:ext uri="{FF2B5EF4-FFF2-40B4-BE49-F238E27FC236}">
                <a16:creationId xmlns:a16="http://schemas.microsoft.com/office/drawing/2014/main" id="{C2C7EC13-40E0-47DB-B121-60905C6CA714}"/>
              </a:ext>
            </a:extLst>
          </p:cNvPr>
          <p:cNvSpPr txBox="1"/>
          <p:nvPr/>
        </p:nvSpPr>
        <p:spPr>
          <a:xfrm>
            <a:off x="8303696" y="3982625"/>
            <a:ext cx="1770993" cy="461665"/>
          </a:xfrm>
          <a:prstGeom prst="rect">
            <a:avLst/>
          </a:prstGeom>
          <a:noFill/>
        </p:spPr>
        <p:txBody>
          <a:bodyPr wrap="square" rtlCol="0">
            <a:spAutoFit/>
          </a:bodyPr>
          <a:lstStyle/>
          <a:p>
            <a:r>
              <a:rPr lang="en-US" sz="2400" b="1" dirty="0">
                <a:solidFill>
                  <a:schemeClr val="tx2"/>
                </a:solidFill>
              </a:rPr>
              <a:t>knows what</a:t>
            </a:r>
          </a:p>
        </p:txBody>
      </p:sp>
      <p:sp>
        <p:nvSpPr>
          <p:cNvPr id="15" name="TextBox 14">
            <a:extLst>
              <a:ext uri="{FF2B5EF4-FFF2-40B4-BE49-F238E27FC236}">
                <a16:creationId xmlns:a16="http://schemas.microsoft.com/office/drawing/2014/main" id="{91B156D6-E84C-4386-A571-FC3FF6E67A5E}"/>
              </a:ext>
            </a:extLst>
          </p:cNvPr>
          <p:cNvSpPr txBox="1"/>
          <p:nvPr/>
        </p:nvSpPr>
        <p:spPr>
          <a:xfrm>
            <a:off x="8303696" y="2978533"/>
            <a:ext cx="2932387" cy="461665"/>
          </a:xfrm>
          <a:prstGeom prst="rect">
            <a:avLst/>
          </a:prstGeom>
          <a:noFill/>
        </p:spPr>
        <p:txBody>
          <a:bodyPr wrap="square" rtlCol="0">
            <a:spAutoFit/>
          </a:bodyPr>
          <a:lstStyle/>
          <a:p>
            <a:r>
              <a:rPr lang="en-US" sz="2400" b="1" dirty="0">
                <a:solidFill>
                  <a:schemeClr val="tx2"/>
                </a:solidFill>
              </a:rPr>
              <a:t>knows how</a:t>
            </a:r>
          </a:p>
        </p:txBody>
      </p:sp>
      <p:sp>
        <p:nvSpPr>
          <p:cNvPr id="17" name="TextBox 16">
            <a:extLst>
              <a:ext uri="{FF2B5EF4-FFF2-40B4-BE49-F238E27FC236}">
                <a16:creationId xmlns:a16="http://schemas.microsoft.com/office/drawing/2014/main" id="{1674063F-AB87-4A9D-8BA3-CB96C53F4614}"/>
              </a:ext>
            </a:extLst>
          </p:cNvPr>
          <p:cNvSpPr txBox="1"/>
          <p:nvPr/>
        </p:nvSpPr>
        <p:spPr>
          <a:xfrm>
            <a:off x="8303696" y="1917695"/>
            <a:ext cx="2932387" cy="461665"/>
          </a:xfrm>
          <a:prstGeom prst="rect">
            <a:avLst/>
          </a:prstGeom>
          <a:noFill/>
        </p:spPr>
        <p:txBody>
          <a:bodyPr wrap="square" rtlCol="0">
            <a:spAutoFit/>
          </a:bodyPr>
          <a:lstStyle/>
          <a:p>
            <a:r>
              <a:rPr lang="en-US" sz="2400" b="1" dirty="0">
                <a:solidFill>
                  <a:schemeClr val="tx2"/>
                </a:solidFill>
              </a:rPr>
              <a:t>knows why</a:t>
            </a:r>
          </a:p>
        </p:txBody>
      </p:sp>
    </p:spTree>
    <p:extLst>
      <p:ext uri="{BB962C8B-B14F-4D97-AF65-F5344CB8AC3E}">
        <p14:creationId xmlns:p14="http://schemas.microsoft.com/office/powerpoint/2010/main" val="380603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9A66-F909-4056-8D3B-7308C7075247}"/>
              </a:ext>
            </a:extLst>
          </p:cNvPr>
          <p:cNvSpPr>
            <a:spLocks noGrp="1"/>
          </p:cNvSpPr>
          <p:nvPr>
            <p:ph type="title"/>
          </p:nvPr>
        </p:nvSpPr>
        <p:spPr/>
        <p:txBody>
          <a:bodyPr/>
          <a:lstStyle/>
          <a:p>
            <a:r>
              <a:rPr lang="en-US" dirty="0"/>
              <a:t>Theoretical Foundation: </a:t>
            </a:r>
            <a:br>
              <a:rPr lang="en-US" dirty="0"/>
            </a:br>
            <a:r>
              <a:rPr lang="en-US" sz="2400" dirty="0"/>
              <a:t>2. Data Analytics Process Model (Wang, 2018)</a:t>
            </a:r>
            <a:endParaRPr lang="en-US" dirty="0"/>
          </a:p>
        </p:txBody>
      </p:sp>
      <p:pic>
        <p:nvPicPr>
          <p:cNvPr id="7" name="Content Placeholder 6">
            <a:extLst>
              <a:ext uri="{FF2B5EF4-FFF2-40B4-BE49-F238E27FC236}">
                <a16:creationId xmlns:a16="http://schemas.microsoft.com/office/drawing/2014/main" id="{46880585-B5B8-4FEB-924E-A17F990D334A}"/>
              </a:ext>
            </a:extLst>
          </p:cNvPr>
          <p:cNvPicPr>
            <a:picLocks noGrp="1" noChangeAspect="1"/>
          </p:cNvPicPr>
          <p:nvPr>
            <p:ph idx="1"/>
          </p:nvPr>
        </p:nvPicPr>
        <p:blipFill>
          <a:blip r:embed="rId3"/>
          <a:stretch>
            <a:fillRect/>
          </a:stretch>
        </p:blipFill>
        <p:spPr>
          <a:xfrm>
            <a:off x="1357628" y="1371600"/>
            <a:ext cx="9754557" cy="4794250"/>
          </a:xfrm>
          <a:prstGeom prst="rect">
            <a:avLst/>
          </a:prstGeom>
        </p:spPr>
      </p:pic>
      <p:sp>
        <p:nvSpPr>
          <p:cNvPr id="5" name="Slide Number Placeholder 4">
            <a:extLst>
              <a:ext uri="{FF2B5EF4-FFF2-40B4-BE49-F238E27FC236}">
                <a16:creationId xmlns:a16="http://schemas.microsoft.com/office/drawing/2014/main" id="{BF17B63A-AE83-4092-A778-C3E523F3BA29}"/>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5</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
        <p:nvSpPr>
          <p:cNvPr id="3" name="Rectangle 2">
            <a:extLst>
              <a:ext uri="{FF2B5EF4-FFF2-40B4-BE49-F238E27FC236}">
                <a16:creationId xmlns:a16="http://schemas.microsoft.com/office/drawing/2014/main" id="{32B57F27-AA92-4BA9-9D51-BCFDECF4A251}"/>
              </a:ext>
            </a:extLst>
          </p:cNvPr>
          <p:cNvSpPr/>
          <p:nvPr/>
        </p:nvSpPr>
        <p:spPr>
          <a:xfrm>
            <a:off x="2091316" y="6436018"/>
            <a:ext cx="8802866" cy="276999"/>
          </a:xfrm>
          <a:prstGeom prst="rect">
            <a:avLst/>
          </a:prstGeom>
        </p:spPr>
        <p:txBody>
          <a:bodyPr wrap="square">
            <a:spAutoFit/>
          </a:bodyPr>
          <a:lstStyle/>
          <a:p>
            <a:pPr marL="457200" indent="-457200"/>
            <a:r>
              <a:rPr lang="en-US" sz="1200" dirty="0">
                <a:latin typeface="Times New Roman" panose="02020603050405020304" pitchFamily="18" charset="0"/>
                <a:ea typeface="Times New Roman" panose="02020603050405020304" pitchFamily="18" charset="0"/>
              </a:rPr>
              <a:t>Wang, C. (2018). Integrating data analytics &amp; knowledge management: A conceptual model. </a:t>
            </a:r>
            <a:r>
              <a:rPr lang="en-US" sz="1200" i="1" dirty="0">
                <a:latin typeface="Times New Roman" panose="02020603050405020304" pitchFamily="18" charset="0"/>
                <a:ea typeface="Times New Roman" panose="02020603050405020304" pitchFamily="18" charset="0"/>
              </a:rPr>
              <a:t>Issues in Information Systems, 19</a:t>
            </a:r>
            <a:r>
              <a:rPr lang="en-US" sz="1200" dirty="0">
                <a:latin typeface="Times New Roman" panose="02020603050405020304" pitchFamily="18" charset="0"/>
                <a:ea typeface="Times New Roman" panose="02020603050405020304" pitchFamily="18" charset="0"/>
              </a:rPr>
              <a:t>(2), 208-216. </a:t>
            </a:r>
            <a:endParaRPr lang="en-US" sz="1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73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7A352-90E2-477A-989F-6AE251F1613E}"/>
              </a:ext>
            </a:extLst>
          </p:cNvPr>
          <p:cNvSpPr>
            <a:spLocks noGrp="1"/>
          </p:cNvSpPr>
          <p:nvPr>
            <p:ph type="title"/>
          </p:nvPr>
        </p:nvSpPr>
        <p:spPr/>
        <p:txBody>
          <a:bodyPr/>
          <a:lstStyle/>
          <a:p>
            <a:r>
              <a:rPr lang="en-US" dirty="0"/>
              <a:t>The Integrative Intelligence Model (A2E Model)</a:t>
            </a:r>
          </a:p>
        </p:txBody>
      </p:sp>
      <p:sp>
        <p:nvSpPr>
          <p:cNvPr id="6" name="Content Placeholder 5">
            <a:extLst>
              <a:ext uri="{FF2B5EF4-FFF2-40B4-BE49-F238E27FC236}">
                <a16:creationId xmlns:a16="http://schemas.microsoft.com/office/drawing/2014/main" id="{C715635F-09A8-4900-9E7D-365D38ED5E37}"/>
              </a:ext>
            </a:extLst>
          </p:cNvPr>
          <p:cNvSpPr>
            <a:spLocks noGrp="1"/>
          </p:cNvSpPr>
          <p:nvPr>
            <p:ph sz="half" idx="1"/>
          </p:nvPr>
        </p:nvSpPr>
        <p:spPr>
          <a:xfrm>
            <a:off x="838200" y="1517280"/>
            <a:ext cx="5181600" cy="4974959"/>
          </a:xfrm>
        </p:spPr>
        <p:txBody>
          <a:bodyPr/>
          <a:lstStyle/>
          <a:p>
            <a:r>
              <a:rPr lang="en-US" sz="2000" dirty="0"/>
              <a:t>Artificial intelligence (AI)</a:t>
            </a:r>
          </a:p>
          <a:p>
            <a:pPr lvl="1"/>
            <a:r>
              <a:rPr lang="en-US" sz="2000" dirty="0"/>
              <a:t>Data analysis &amp; decision support tool</a:t>
            </a:r>
          </a:p>
          <a:p>
            <a:r>
              <a:rPr lang="en-US" sz="2000" dirty="0"/>
              <a:t>Business intelligence (BI)</a:t>
            </a:r>
          </a:p>
          <a:p>
            <a:pPr lvl="1"/>
            <a:r>
              <a:rPr lang="en-US" sz="2000" dirty="0"/>
              <a:t>Intelligence gathering within the organization</a:t>
            </a:r>
          </a:p>
          <a:p>
            <a:r>
              <a:rPr lang="en-US" sz="2000" dirty="0"/>
              <a:t>Competitive intelligence (CI)</a:t>
            </a:r>
          </a:p>
          <a:p>
            <a:pPr lvl="1"/>
            <a:r>
              <a:rPr lang="en-US" sz="2000" dirty="0"/>
              <a:t>Intelligence gathering from the market &amp; environment</a:t>
            </a:r>
          </a:p>
          <a:p>
            <a:r>
              <a:rPr lang="en-US" sz="2000" dirty="0"/>
              <a:t>Decision intelligence (DI)</a:t>
            </a:r>
          </a:p>
          <a:p>
            <a:pPr lvl="1"/>
            <a:r>
              <a:rPr lang="en-US" sz="2000" dirty="0"/>
              <a:t>Evidence-based rational decision making</a:t>
            </a:r>
          </a:p>
          <a:p>
            <a:r>
              <a:rPr lang="en-US" sz="2000" dirty="0"/>
              <a:t>Emotional intelligence (EI) </a:t>
            </a:r>
          </a:p>
          <a:p>
            <a:pPr lvl="1"/>
            <a:r>
              <a:rPr lang="en-US" sz="2000" dirty="0"/>
              <a:t>Let your heart guide your brain</a:t>
            </a:r>
          </a:p>
        </p:txBody>
      </p:sp>
      <p:sp>
        <p:nvSpPr>
          <p:cNvPr id="4" name="Slide Number Placeholder 3">
            <a:extLst>
              <a:ext uri="{FF2B5EF4-FFF2-40B4-BE49-F238E27FC236}">
                <a16:creationId xmlns:a16="http://schemas.microsoft.com/office/drawing/2014/main" id="{FB050419-1F03-4E28-958F-E3B00FD2FEB0}"/>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6</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pic>
        <p:nvPicPr>
          <p:cNvPr id="11" name="Content Placeholder 10">
            <a:extLst>
              <a:ext uri="{FF2B5EF4-FFF2-40B4-BE49-F238E27FC236}">
                <a16:creationId xmlns:a16="http://schemas.microsoft.com/office/drawing/2014/main" id="{21B79DE7-F16A-4174-80D0-C44C40D25C29}"/>
              </a:ext>
            </a:extLst>
          </p:cNvPr>
          <p:cNvPicPr>
            <a:picLocks noGrp="1" noChangeAspect="1"/>
          </p:cNvPicPr>
          <p:nvPr>
            <p:ph sz="half" idx="2"/>
          </p:nvPr>
        </p:nvPicPr>
        <p:blipFill>
          <a:blip r:embed="rId3"/>
          <a:stretch>
            <a:fillRect/>
          </a:stretch>
        </p:blipFill>
        <p:spPr>
          <a:xfrm>
            <a:off x="6394482" y="1517280"/>
            <a:ext cx="5259388" cy="4896343"/>
          </a:xfrm>
          <a:prstGeom prst="rect">
            <a:avLst/>
          </a:prstGeom>
        </p:spPr>
      </p:pic>
    </p:spTree>
    <p:extLst>
      <p:ext uri="{BB962C8B-B14F-4D97-AF65-F5344CB8AC3E}">
        <p14:creationId xmlns:p14="http://schemas.microsoft.com/office/powerpoint/2010/main" val="666663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01FD-B352-4C44-8BD4-74FFD1A62D91}"/>
              </a:ext>
            </a:extLst>
          </p:cNvPr>
          <p:cNvSpPr>
            <a:spLocks noGrp="1"/>
          </p:cNvSpPr>
          <p:nvPr>
            <p:ph type="title"/>
          </p:nvPr>
        </p:nvSpPr>
        <p:spPr/>
        <p:txBody>
          <a:bodyPr/>
          <a:lstStyle/>
          <a:p>
            <a:r>
              <a:rPr lang="en-US" sz="2800" dirty="0"/>
              <a:t>A2E Model In the Context of People-Process-Technology</a:t>
            </a:r>
          </a:p>
        </p:txBody>
      </p:sp>
      <p:sp>
        <p:nvSpPr>
          <p:cNvPr id="3" name="Content Placeholder 2">
            <a:extLst>
              <a:ext uri="{FF2B5EF4-FFF2-40B4-BE49-F238E27FC236}">
                <a16:creationId xmlns:a16="http://schemas.microsoft.com/office/drawing/2014/main" id="{E854149D-1267-485C-95C0-4D9E1D35DCA1}"/>
              </a:ext>
            </a:extLst>
          </p:cNvPr>
          <p:cNvSpPr>
            <a:spLocks noGrp="1"/>
          </p:cNvSpPr>
          <p:nvPr>
            <p:ph sz="half" idx="1"/>
          </p:nvPr>
        </p:nvSpPr>
        <p:spPr>
          <a:xfrm>
            <a:off x="838200" y="1517280"/>
            <a:ext cx="5181600" cy="4826763"/>
          </a:xfrm>
        </p:spPr>
        <p:txBody>
          <a:bodyPr/>
          <a:lstStyle/>
          <a:p>
            <a:r>
              <a:rPr lang="en-US" dirty="0"/>
              <a:t>AI belongs to the technology domain and represents tools and techniques</a:t>
            </a:r>
          </a:p>
          <a:p>
            <a:r>
              <a:rPr lang="en-US" dirty="0"/>
              <a:t>BI/CI/DI belong to the process domain and represent the process of data collection, analysis, collaboration, and decision making</a:t>
            </a:r>
          </a:p>
          <a:p>
            <a:r>
              <a:rPr lang="en-US" dirty="0"/>
              <a:t>EI belongs to the people domain and represents the value proposition and belief system</a:t>
            </a:r>
          </a:p>
        </p:txBody>
      </p:sp>
      <p:pic>
        <p:nvPicPr>
          <p:cNvPr id="6" name="Content Placeholder 5">
            <a:extLst>
              <a:ext uri="{FF2B5EF4-FFF2-40B4-BE49-F238E27FC236}">
                <a16:creationId xmlns:a16="http://schemas.microsoft.com/office/drawing/2014/main" id="{0DDEEF9C-ACC9-476D-8FB9-F6F373D8A5F9}"/>
              </a:ext>
            </a:extLst>
          </p:cNvPr>
          <p:cNvPicPr>
            <a:picLocks noGrp="1" noChangeAspect="1"/>
          </p:cNvPicPr>
          <p:nvPr>
            <p:ph sz="half" idx="2"/>
          </p:nvPr>
        </p:nvPicPr>
        <p:blipFill>
          <a:blip r:embed="rId3"/>
          <a:stretch>
            <a:fillRect/>
          </a:stretch>
        </p:blipFill>
        <p:spPr>
          <a:xfrm>
            <a:off x="6172200" y="2133951"/>
            <a:ext cx="5181600" cy="3118736"/>
          </a:xfrm>
          <a:prstGeom prst="rect">
            <a:avLst/>
          </a:prstGeom>
        </p:spPr>
      </p:pic>
      <p:sp>
        <p:nvSpPr>
          <p:cNvPr id="5" name="Slide Number Placeholder 4">
            <a:extLst>
              <a:ext uri="{FF2B5EF4-FFF2-40B4-BE49-F238E27FC236}">
                <a16:creationId xmlns:a16="http://schemas.microsoft.com/office/drawing/2014/main" id="{53F4BCAA-06DB-453E-A138-30049B24F130}"/>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7</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17694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CD0DCE-10AB-475C-8400-C19DC3A5968D}"/>
              </a:ext>
            </a:extLst>
          </p:cNvPr>
          <p:cNvSpPr>
            <a:spLocks noGrp="1"/>
          </p:cNvSpPr>
          <p:nvPr>
            <p:ph type="ctrTitle" sz="quarter"/>
          </p:nvPr>
        </p:nvSpPr>
        <p:spPr/>
        <p:txBody>
          <a:bodyPr/>
          <a:lstStyle/>
          <a:p>
            <a:r>
              <a:rPr lang="en-US" dirty="0"/>
              <a:t>2. Application of the A2E Model</a:t>
            </a:r>
          </a:p>
        </p:txBody>
      </p:sp>
      <p:sp>
        <p:nvSpPr>
          <p:cNvPr id="5" name="Slide Number Placeholder 4">
            <a:extLst>
              <a:ext uri="{FF2B5EF4-FFF2-40B4-BE49-F238E27FC236}">
                <a16:creationId xmlns:a16="http://schemas.microsoft.com/office/drawing/2014/main" id="{928AA959-A44D-44D3-925F-AB2CEF9D3ACD}"/>
              </a:ext>
            </a:extLst>
          </p:cNvPr>
          <p:cNvSpPr>
            <a:spLocks noGrp="1"/>
          </p:cNvSpPr>
          <p:nvPr>
            <p:ph type="sldNum" sz="quarter" idx="12"/>
          </p:nvPr>
        </p:nvSpPr>
        <p:spPr/>
        <p:txBody>
          <a:bodyPr/>
          <a:lstStyle/>
          <a:p>
            <a:r>
              <a:rPr lang="en-US">
                <a:latin typeface="Arial" pitchFamily="34" charset="0"/>
              </a:rPr>
              <a:t>| </a:t>
            </a:r>
            <a:fld id="{295008BC-DA31-4D19-837B-EFA4386B05F5}" type="slidenum">
              <a:rPr lang="en-US" smtClean="0">
                <a:latin typeface="Arial" pitchFamily="34" charset="0"/>
              </a:rPr>
              <a:pPr/>
              <a:t>8</a:t>
            </a:fld>
            <a:r>
              <a:rPr lang="en-US">
                <a:latin typeface="Arial" pitchFamily="34" charset="0"/>
              </a:rPr>
              <a:t> |</a:t>
            </a:r>
            <a:r>
              <a:rPr lang="en-US">
                <a:latin typeface="Arial" pitchFamily="34" charset="0"/>
                <a:ea typeface="Verdana" pitchFamily="34" charset="0"/>
                <a:cs typeface="Verdana" pitchFamily="34" charset="0"/>
              </a:rPr>
              <a:t> </a:t>
            </a:r>
            <a:endParaRPr lang="en-US" dirty="0">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66897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C660-8F17-5E42-A489-A9A2D358F00B}"/>
              </a:ext>
            </a:extLst>
          </p:cNvPr>
          <p:cNvSpPr>
            <a:spLocks noGrp="1"/>
          </p:cNvSpPr>
          <p:nvPr>
            <p:ph type="title"/>
          </p:nvPr>
        </p:nvSpPr>
        <p:spPr/>
        <p:txBody>
          <a:bodyPr/>
          <a:lstStyle/>
          <a:p>
            <a:r>
              <a:rPr lang="en-US" dirty="0"/>
              <a:t>Victims of the Online Retail Phenomenon</a:t>
            </a:r>
          </a:p>
        </p:txBody>
      </p:sp>
      <p:sp>
        <p:nvSpPr>
          <p:cNvPr id="3" name="Content Placeholder 2">
            <a:extLst>
              <a:ext uri="{FF2B5EF4-FFF2-40B4-BE49-F238E27FC236}">
                <a16:creationId xmlns:a16="http://schemas.microsoft.com/office/drawing/2014/main" id="{2E2FEB21-92F5-DA4B-B07E-5768886259A1}"/>
              </a:ext>
            </a:extLst>
          </p:cNvPr>
          <p:cNvSpPr>
            <a:spLocks noGrp="1"/>
          </p:cNvSpPr>
          <p:nvPr>
            <p:ph idx="1"/>
          </p:nvPr>
        </p:nvSpPr>
        <p:spPr>
          <a:xfrm>
            <a:off x="616448" y="3747171"/>
            <a:ext cx="4180931" cy="2927301"/>
          </a:xfrm>
        </p:spPr>
        <p:txBody>
          <a:bodyPr/>
          <a:lstStyle/>
          <a:p>
            <a:pPr>
              <a:lnSpc>
                <a:spcPct val="100000"/>
              </a:lnSpc>
            </a:pPr>
            <a:r>
              <a:rPr lang="en-US" sz="2000" b="0" dirty="0">
                <a:latin typeface="+mn-lt"/>
              </a:rPr>
              <a:t>2013: </a:t>
            </a:r>
            <a:r>
              <a:rPr lang="en-US" sz="2000" dirty="0">
                <a:solidFill>
                  <a:srgbClr val="FF0000"/>
                </a:solidFill>
                <a:latin typeface="+mn-lt"/>
              </a:rPr>
              <a:t>Best Buy </a:t>
            </a:r>
            <a:r>
              <a:rPr lang="en-US" sz="2000" b="0" dirty="0">
                <a:latin typeface="+mn-lt"/>
              </a:rPr>
              <a:t>in a free fall</a:t>
            </a:r>
          </a:p>
          <a:p>
            <a:pPr>
              <a:lnSpc>
                <a:spcPct val="100000"/>
              </a:lnSpc>
            </a:pPr>
            <a:r>
              <a:rPr lang="en-US" sz="2000" b="0" dirty="0">
                <a:latin typeface="+mn-lt"/>
              </a:rPr>
              <a:t>2015: </a:t>
            </a:r>
            <a:r>
              <a:rPr lang="en-US" sz="2000" dirty="0">
                <a:solidFill>
                  <a:srgbClr val="FF0000"/>
                </a:solidFill>
                <a:latin typeface="+mn-lt"/>
              </a:rPr>
              <a:t>RadioShack</a:t>
            </a:r>
            <a:r>
              <a:rPr lang="en-US" sz="2000" b="0" dirty="0">
                <a:latin typeface="+mn-lt"/>
              </a:rPr>
              <a:t> declared bankruptcy after 94 years</a:t>
            </a:r>
          </a:p>
          <a:p>
            <a:pPr>
              <a:lnSpc>
                <a:spcPct val="100000"/>
              </a:lnSpc>
            </a:pPr>
            <a:r>
              <a:rPr lang="en-US" sz="2000" b="0" dirty="0">
                <a:latin typeface="+mn-lt"/>
              </a:rPr>
              <a:t>2018: </a:t>
            </a:r>
            <a:r>
              <a:rPr lang="en-US" sz="2000" dirty="0">
                <a:solidFill>
                  <a:srgbClr val="FF0000"/>
                </a:solidFill>
                <a:latin typeface="+mn-lt"/>
              </a:rPr>
              <a:t>Sears</a:t>
            </a:r>
            <a:r>
              <a:rPr lang="en-US" sz="2000" b="0" dirty="0">
                <a:latin typeface="+mn-lt"/>
              </a:rPr>
              <a:t> filed for bankruptcy</a:t>
            </a:r>
          </a:p>
          <a:p>
            <a:pPr>
              <a:lnSpc>
                <a:spcPct val="100000"/>
              </a:lnSpc>
            </a:pPr>
            <a:r>
              <a:rPr lang="en-US" sz="2000" b="0" dirty="0">
                <a:latin typeface="+mn-lt"/>
              </a:rPr>
              <a:t>2019: Analysts predict </a:t>
            </a:r>
            <a:r>
              <a:rPr lang="en-US" sz="2000" dirty="0">
                <a:solidFill>
                  <a:srgbClr val="FF0000"/>
                </a:solidFill>
                <a:latin typeface="+mn-lt"/>
              </a:rPr>
              <a:t>JCPenney</a:t>
            </a:r>
            <a:r>
              <a:rPr lang="en-US" sz="2000" b="0" dirty="0">
                <a:latin typeface="+mn-lt"/>
              </a:rPr>
              <a:t> will likely file for bankruptcy this year</a:t>
            </a:r>
          </a:p>
          <a:p>
            <a:endParaRPr lang="en-US" dirty="0"/>
          </a:p>
        </p:txBody>
      </p:sp>
      <p:sp>
        <p:nvSpPr>
          <p:cNvPr id="4" name="Slide Number Placeholder 3">
            <a:extLst>
              <a:ext uri="{FF2B5EF4-FFF2-40B4-BE49-F238E27FC236}">
                <a16:creationId xmlns:a16="http://schemas.microsoft.com/office/drawing/2014/main" id="{FAD0BB07-41C6-3949-87F0-E54CF81D33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fld id="{295008BC-DA31-4D19-837B-EFA4386B05F5}" type="slidenum">
              <a:rPr kumimoji="0" lang="en-US" sz="1200" b="0" i="0" u="none" strike="noStrike" kern="1200" cap="none" spc="0" normalizeH="0" baseline="0" noProof="0" smtClean="0">
                <a:ln>
                  <a:noFill/>
                </a:ln>
                <a:solidFill>
                  <a:prstClr val="white">
                    <a:lumMod val="50000"/>
                  </a:prst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mn-ea"/>
                <a:cs typeface="+mn-cs"/>
              </a:rPr>
              <a:t> |</a:t>
            </a:r>
            <a:r>
              <a:rPr kumimoji="0" lang="en-US" sz="1200" b="0" i="0" u="none" strike="noStrike" kern="1200" cap="none" spc="0" normalizeH="0" baseline="0" noProof="0">
                <a:ln>
                  <a:noFill/>
                </a:ln>
                <a:solidFill>
                  <a:prstClr val="white">
                    <a:lumMod val="50000"/>
                  </a:prstClr>
                </a:solidFill>
                <a:effectLst/>
                <a:uLnTx/>
                <a:uFillTx/>
                <a:latin typeface="Arial" pitchFamily="34" charset="0"/>
                <a:ea typeface="Verdana" pitchFamily="34" charset="0"/>
                <a:cs typeface="Verdana" pitchFamily="34" charset="0"/>
              </a:rPr>
              <a:t> </a:t>
            </a:r>
            <a:endParaRPr kumimoji="0" lang="en-US" sz="1200" b="0" i="0" u="none" strike="noStrike" kern="1200" cap="none" spc="0" normalizeH="0" baseline="0" noProof="0" dirty="0">
              <a:ln>
                <a:noFill/>
              </a:ln>
              <a:solidFill>
                <a:prstClr val="white">
                  <a:lumMod val="50000"/>
                </a:prstClr>
              </a:solidFill>
              <a:effectLst/>
              <a:uLnTx/>
              <a:uFillTx/>
              <a:latin typeface="Arial" pitchFamily="34" charset="0"/>
              <a:ea typeface="Verdana" pitchFamily="34" charset="0"/>
              <a:cs typeface="Verdana" pitchFamily="34" charset="0"/>
            </a:endParaRPr>
          </a:p>
        </p:txBody>
      </p:sp>
      <p:pic>
        <p:nvPicPr>
          <p:cNvPr id="5" name="Picture 4">
            <a:extLst>
              <a:ext uri="{FF2B5EF4-FFF2-40B4-BE49-F238E27FC236}">
                <a16:creationId xmlns:a16="http://schemas.microsoft.com/office/drawing/2014/main" id="{2E349B49-D0BF-4A43-8FD1-54B81FF021ED}"/>
              </a:ext>
            </a:extLst>
          </p:cNvPr>
          <p:cNvPicPr>
            <a:picLocks noChangeAspect="1"/>
          </p:cNvPicPr>
          <p:nvPr/>
        </p:nvPicPr>
        <p:blipFill>
          <a:blip r:embed="rId2"/>
          <a:stretch>
            <a:fillRect/>
          </a:stretch>
        </p:blipFill>
        <p:spPr>
          <a:xfrm>
            <a:off x="5103325" y="1970469"/>
            <a:ext cx="6937414" cy="3902296"/>
          </a:xfrm>
          <a:prstGeom prst="rect">
            <a:avLst/>
          </a:prstGeom>
        </p:spPr>
      </p:pic>
      <p:pic>
        <p:nvPicPr>
          <p:cNvPr id="13314" name="Picture 2" descr="Related image">
            <a:extLst>
              <a:ext uri="{FF2B5EF4-FFF2-40B4-BE49-F238E27FC236}">
                <a16:creationId xmlns:a16="http://schemas.microsoft.com/office/drawing/2014/main" id="{5B5214A9-4A30-7446-882C-08B097FD7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137" y="1386060"/>
            <a:ext cx="3141551" cy="209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77726"/>
      </p:ext>
    </p:extLst>
  </p:cSld>
  <p:clrMapOvr>
    <a:masterClrMapping/>
  </p:clrMapOvr>
</p:sld>
</file>

<file path=ppt/theme/theme1.xml><?xml version="1.0" encoding="utf-8"?>
<a:theme xmlns:a="http://schemas.openxmlformats.org/drawingml/2006/main" name="mitre-2018">
  <a:themeElements>
    <a:clrScheme name="MITRE">
      <a:dk1>
        <a:sysClr val="windowText" lastClr="000000"/>
      </a:dk1>
      <a:lt1>
        <a:sysClr val="window" lastClr="FFFFFF"/>
      </a:lt1>
      <a:dk2>
        <a:srgbClr val="005F9E"/>
      </a:dk2>
      <a:lt2>
        <a:srgbClr val="EEECE1"/>
      </a:lt2>
      <a:accent1>
        <a:srgbClr val="00B3DC"/>
      </a:accent1>
      <a:accent2>
        <a:srgbClr val="F7901E"/>
      </a:accent2>
      <a:accent3>
        <a:srgbClr val="FFE23C"/>
      </a:accent3>
      <a:accent4>
        <a:srgbClr val="C1CD23"/>
      </a:accent4>
      <a:accent5>
        <a:srgbClr val="C6401D"/>
      </a:accent5>
      <a:accent6>
        <a:srgbClr val="FFFFFF"/>
      </a:accent6>
      <a:hlink>
        <a:srgbClr val="005F9E"/>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_Breifing_Template16x9_Alt.pptx" id="{86B00F93-F08E-4CA6-91C9-F28E7C186546}" vid="{3696F7C4-1DE3-4620-BB9B-ECBE29ABF37D}"/>
    </a:ext>
  </a:extLst>
</a:theme>
</file>

<file path=ppt/theme/theme2.xml><?xml version="1.0" encoding="utf-8"?>
<a:theme xmlns:a="http://schemas.openxmlformats.org/drawingml/2006/main" name="1_mitre-2018">
  <a:themeElements>
    <a:clrScheme name="MITRE">
      <a:dk1>
        <a:sysClr val="windowText" lastClr="000000"/>
      </a:dk1>
      <a:lt1>
        <a:sysClr val="window" lastClr="FFFFFF"/>
      </a:lt1>
      <a:dk2>
        <a:srgbClr val="005F9E"/>
      </a:dk2>
      <a:lt2>
        <a:srgbClr val="EEECE1"/>
      </a:lt2>
      <a:accent1>
        <a:srgbClr val="00B3DC"/>
      </a:accent1>
      <a:accent2>
        <a:srgbClr val="F7901E"/>
      </a:accent2>
      <a:accent3>
        <a:srgbClr val="FFE23C"/>
      </a:accent3>
      <a:accent4>
        <a:srgbClr val="C1CD23"/>
      </a:accent4>
      <a:accent5>
        <a:srgbClr val="C6401D"/>
      </a:accent5>
      <a:accent6>
        <a:srgbClr val="FFFFFF"/>
      </a:accent6>
      <a:hlink>
        <a:srgbClr val="005F9E"/>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port-MITRE_Briefing_Template16x9_Alternate-ku.potx" id="{FBA0A8F8-1560-4D2E-BD65-947A87F8A664}" vid="{ECE4CEDC-EA10-4991-BF47-A5A891B7D7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MITRE Work" ma:contentTypeID="0x0101001EAE5F8AE92E0443B0635AEF5BFC9F76004C6CC03BF5DC804FBBC33E4E55C06EE9" ma:contentTypeVersion="6" ma:contentTypeDescription="Materials and documents that contain MITRE authored content and other content directly attributable to MITRE and its work" ma:contentTypeScope="" ma:versionID="4ad27c3cbde4a5e69cf872f973dbc972">
  <xsd:schema xmlns:xsd="http://www.w3.org/2001/XMLSchema" xmlns:xs="http://www.w3.org/2001/XMLSchema" xmlns:p="http://schemas.microsoft.com/office/2006/metadata/properties" xmlns:ns1="http://schemas.microsoft.com/sharepoint/v3" xmlns:ns2="http://schemas.microsoft.com/sharepoint/v3/fields" xmlns:ns3="45d44e74-5c87-4253-a1a6-fb7a2a9835a8" xmlns:ns4="http://schemas.microsoft.com/sharepoint/v4" xmlns:ns5="d6dad062-3ecc-4c2a-98eb-3d03c2389ab6" targetNamespace="http://schemas.microsoft.com/office/2006/metadata/properties" ma:root="true" ma:fieldsID="8c7f8a686deeddaa67bf50c4d10033f6" ns1:_="" ns2:_="" ns3:_="" ns4:_="" ns5:_="">
    <xsd:import namespace="http://schemas.microsoft.com/sharepoint/v3"/>
    <xsd:import namespace="http://schemas.microsoft.com/sharepoint/v3/fields"/>
    <xsd:import namespace="45d44e74-5c87-4253-a1a6-fb7a2a9835a8"/>
    <xsd:import namespace="http://schemas.microsoft.com/sharepoint/v4"/>
    <xsd:import namespace="d6dad062-3ecc-4c2a-98eb-3d03c2389ab6"/>
    <xsd:element name="properties">
      <xsd:complexType>
        <xsd:sequence>
          <xsd:element name="documentManagement">
            <xsd:complexType>
              <xsd:all>
                <xsd:element ref="ns2:_Contributor" minOccurs="0"/>
                <xsd:element ref="ns1:MITRE_x0020_Sensitivity"/>
                <xsd:element ref="ns1:Release_x0020_Statement"/>
                <xsd:element ref="ns3:DocType" minOccurs="0"/>
                <xsd:element ref="ns3:SortOrder" minOccurs="0"/>
                <xsd:element ref="ns3:Site_x0020_Page" minOccurs="0"/>
                <xsd:element ref="ns4:IconOverlay" minOccurs="0"/>
                <xsd:element ref="ns5:SharedWithUsers" minOccurs="0"/>
                <xsd:element ref="ns3: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d44e74-5c87-4253-a1a6-fb7a2a9835a8" elementFormDefault="qualified">
    <xsd:import namespace="http://schemas.microsoft.com/office/2006/documentManagement/types"/>
    <xsd:import namespace="http://schemas.microsoft.com/office/infopath/2007/PartnerControls"/>
    <xsd:element name="DocType" ma:index="12" nillable="true" ma:displayName="DocType" ma:format="Dropdown" ma:internalName="DocType">
      <xsd:simpleType>
        <xsd:restriction base="dms:Choice">
          <xsd:enumeration value="Board of Trustee Bio"/>
          <xsd:enumeration value="Corp. Org Chart"/>
          <xsd:enumeration value="Executive Bio"/>
          <xsd:enumeration value="Event Planning"/>
          <xsd:enumeration value="MPG Reference"/>
          <xsd:enumeration value="Template"/>
          <xsd:enumeration value="Other"/>
          <xsd:enumeration value="How-Tos"/>
          <xsd:enumeration value="BOT Program Highlights"/>
        </xsd:restriction>
      </xsd:simpleType>
    </xsd:element>
    <xsd:element name="SortOrder" ma:index="13" nillable="true" ma:displayName="SortOrder" ma:decimals="1" ma:internalName="SortOrder" ma:percentage="FALSE">
      <xsd:simpleType>
        <xsd:restriction base="dms:Number"/>
      </xsd:simpleType>
    </xsd:element>
    <xsd:element name="Site_x0020_Page" ma:index="14" nillable="true" ma:displayName="Site Pages" ma:description="On which pages of this site should this page appear as a &quot;related resource&quot; on the right." ma:list="{b7793db3-9feb-473e-8d7c-24c256e016ac}" ma:internalName="Site_x0020_Page" ma:showField="Title">
      <xsd:complexType>
        <xsd:complexContent>
          <xsd:extension base="dms:MultiChoiceLookup">
            <xsd:sequence>
              <xsd:element name="Value" type="dms:Lookup" maxOccurs="unbounded" minOccurs="0" nillable="true"/>
            </xsd:sequence>
          </xsd:extension>
        </xsd:complexContent>
      </xsd:complexType>
    </xsd:element>
    <xsd:element name="Date" ma:index="19" nillable="true" ma:displayName="Date" ma:description="Document date if applicabl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5" nillable="true" ma:displayName="IconOverlay" ma:hidden="true" ma:internalName="IconOverlay"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dad062-3ecc-4c2a-98eb-3d03c2389ab6" elementFormDefault="qualified">
    <xsd:import namespace="http://schemas.microsoft.com/office/2006/documentManagement/types"/>
    <xsd:import namespace="http://schemas.microsoft.com/office/infopath/2007/PartnerControls"/>
    <xsd:element name="SharedWithUsers" ma:index="1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SortOrder xmlns="45d44e74-5c87-4253-a1a6-fb7a2a9835a8">5</SortOrder>
    <_Contributor xmlns="http://schemas.microsoft.com/sharepoint/v3/fields" xsi:nil="true"/>
    <Release_x0020_Statement xmlns="http://schemas.microsoft.com/sharepoint/v3">For Internal MITRE Use</Release_x0020_Statement>
    <Site_x0020_Page xmlns="45d44e74-5c87-4253-a1a6-fb7a2a9835a8">
      <Value>47</Value>
    </Site_x0020_Page>
    <Date xmlns="45d44e74-5c87-4253-a1a6-fb7a2a9835a8" xsi:nil="true"/>
    <IconOverlay xmlns="http://schemas.microsoft.com/sharepoint/v4" xsi:nil="true"/>
    <DocType xmlns="45d44e74-5c87-4253-a1a6-fb7a2a9835a8">Template</DocType>
  </documentManagement>
</p:properti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E4C7FE-9143-4635-B164-5CEF7469C3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45d44e74-5c87-4253-a1a6-fb7a2a9835a8"/>
    <ds:schemaRef ds:uri="http://schemas.microsoft.com/sharepoint/v4"/>
    <ds:schemaRef ds:uri="d6dad062-3ecc-4c2a-98eb-3d03c2389a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50FCDD-08B1-48D8-BB50-7A17E590A5EE}">
  <ds:schemaRefs>
    <ds:schemaRef ds:uri="http://schemas.microsoft.com/sharepoint/v4"/>
    <ds:schemaRef ds:uri="http://purl.org/dc/terms/"/>
    <ds:schemaRef ds:uri="http://schemas.openxmlformats.org/package/2006/metadata/core-properties"/>
    <ds:schemaRef ds:uri="45d44e74-5c87-4253-a1a6-fb7a2a9835a8"/>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6dad062-3ecc-4c2a-98eb-3d03c2389ab6"/>
    <ds:schemaRef ds:uri="http://schemas.microsoft.com/sharepoint/v3"/>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589A4884-CA84-4BD3-BCA6-39AECD72E50D}">
  <ds:schemaRefs>
    <ds:schemaRef ds:uri="http://schemas.microsoft.com/office/2006/metadata/customXsn"/>
  </ds:schemaRefs>
</ds:datastoreItem>
</file>

<file path=customXml/itemProps4.xml><?xml version="1.0" encoding="utf-8"?>
<ds:datastoreItem xmlns:ds="http://schemas.openxmlformats.org/officeDocument/2006/customXml" ds:itemID="{416BA5C9-2D71-4B86-AE8A-8C0D9BC5FB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6073</TotalTime>
  <Words>1339</Words>
  <Application>Microsoft Office PowerPoint</Application>
  <PresentationFormat>Widescreen</PresentationFormat>
  <Paragraphs>197</Paragraphs>
  <Slides>20</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.Apple Color Emoji UI</vt:lpstr>
      <vt:lpstr>Arial</vt:lpstr>
      <vt:lpstr>Calibri</vt:lpstr>
      <vt:lpstr>Tahoma</vt:lpstr>
      <vt:lpstr>Times New Roman</vt:lpstr>
      <vt:lpstr>Wingdings</vt:lpstr>
      <vt:lpstr>mitre-2018</vt:lpstr>
      <vt:lpstr>1_mitre-2018</vt:lpstr>
      <vt:lpstr>From AI to EI -   Integrating Five Types of Intelligence  to Achieve Organizational Excellence</vt:lpstr>
      <vt:lpstr>Agenda</vt:lpstr>
      <vt:lpstr>1. Introduction to the A2E Model</vt:lpstr>
      <vt:lpstr>Theoretical Foundation:  1. DIKW Hierarchy (Zeleny, 2006)</vt:lpstr>
      <vt:lpstr>Theoretical Foundation:  2. Data Analytics Process Model (Wang, 2018)</vt:lpstr>
      <vt:lpstr>The Integrative Intelligence Model (A2E Model)</vt:lpstr>
      <vt:lpstr>A2E Model In the Context of People-Process-Technology</vt:lpstr>
      <vt:lpstr>2. Application of the A2E Model</vt:lpstr>
      <vt:lpstr>Victims of the Online Retail Phenomenon</vt:lpstr>
      <vt:lpstr>Best Buy in 2012</vt:lpstr>
      <vt:lpstr>Showrooming</vt:lpstr>
      <vt:lpstr>A2E Integrated Intelligence: Best Buy Case (AI) </vt:lpstr>
      <vt:lpstr>A2E Integrated Intelligence: Best Buy Case (BI) </vt:lpstr>
      <vt:lpstr>A2E Integrated Intelligence: Best Buy Case (CI) </vt:lpstr>
      <vt:lpstr>A2E Integrated Intelligence: Best Buy Case (DI) </vt:lpstr>
      <vt:lpstr>A2E Integrated Intelligence: Best Buy Case (EI) </vt:lpstr>
      <vt:lpstr>Best Buy Transformed</vt:lpstr>
      <vt:lpstr>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and Data Visualization Using Python</dc:title>
  <dc:creator>Wang, Jay</dc:creator>
  <cp:lastModifiedBy>Wang, Jay</cp:lastModifiedBy>
  <cp:revision>110</cp:revision>
  <dcterms:created xsi:type="dcterms:W3CDTF">2019-04-02T13:16:01Z</dcterms:created>
  <dcterms:modified xsi:type="dcterms:W3CDTF">2019-05-06T18:55:53Z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0x0101001EAE5F8AE92E0443B0635AEF5BFC9F76004C6CC03BF5DC804FBBC33E4E55C06EE9</vt:lpwstr>
  </property>
</Properties>
</file>